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6" r:id="rId1"/>
  </p:sldMasterIdLst>
  <p:notesMasterIdLst>
    <p:notesMasterId r:id="rId25"/>
  </p:notesMasterIdLst>
  <p:sldIdLst>
    <p:sldId id="259" r:id="rId2"/>
    <p:sldId id="279" r:id="rId3"/>
    <p:sldId id="301" r:id="rId4"/>
    <p:sldId id="261" r:id="rId5"/>
    <p:sldId id="297" r:id="rId6"/>
    <p:sldId id="361" r:id="rId7"/>
    <p:sldId id="295" r:id="rId8"/>
    <p:sldId id="362" r:id="rId9"/>
    <p:sldId id="338" r:id="rId10"/>
    <p:sldId id="339" r:id="rId11"/>
    <p:sldId id="350" r:id="rId12"/>
    <p:sldId id="368" r:id="rId13"/>
    <p:sldId id="363" r:id="rId14"/>
    <p:sldId id="298" r:id="rId15"/>
    <p:sldId id="367" r:id="rId16"/>
    <p:sldId id="280" r:id="rId17"/>
    <p:sldId id="347" r:id="rId18"/>
    <p:sldId id="364" r:id="rId19"/>
    <p:sldId id="366" r:id="rId20"/>
    <p:sldId id="303" r:id="rId21"/>
    <p:sldId id="302" r:id="rId22"/>
    <p:sldId id="365" r:id="rId23"/>
    <p:sldId id="291" r:id="rId24"/>
  </p:sldIdLst>
  <p:sldSz cx="9144000" cy="5143500" type="screen16x9"/>
  <p:notesSz cx="6858000" cy="9144000"/>
  <p:embeddedFontLst>
    <p:embeddedFont>
      <p:font typeface="Cairo" panose="020B0604020202020204" pitchFamily="34" charset="-78"/>
      <p:regular r:id="rId26"/>
      <p:bold r:id="rId27"/>
    </p:embeddedFont>
    <p:embeddedFont>
      <p:font typeface="Electrolize" panose="020B0600070205080204" charset="0"/>
      <p:regular r:id="rId28"/>
    </p:embeddedFont>
    <p:embeddedFont>
      <p:font typeface="Lato" panose="020F0502020204030203" pitchFamily="34" charset="0"/>
      <p:regular r:id="rId29"/>
      <p:bold r:id="rId30"/>
      <p:italic r:id="rId31"/>
      <p:boldItalic r:id="rId32"/>
    </p:embeddedFont>
    <p:embeddedFont>
      <p:font typeface="Meiryo UI" panose="020B0604030504040204" pitchFamily="50" charset="-128"/>
      <p:regular r:id="rId33"/>
      <p:bold r:id="rId34"/>
      <p:italic r:id="rId35"/>
      <p:boldItalic r:id="rId36"/>
    </p:embeddedFont>
    <p:embeddedFont>
      <p:font typeface="Montserrat" panose="000005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CF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DC2F6D8-EFE1-4036-B17E-30BA9DCF3662}">
  <a:tblStyle styleId="{0DC2F6D8-EFE1-4036-B17E-30BA9DCF36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4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584b0b1b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584b0b1b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6844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ga1242414e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" name="Google Shape;1309;ga1242414e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8268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191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6462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58b4bebab1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58b4bebab1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1066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576216665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576216665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04811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576216665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576216665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0644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224a59d8d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224a59d8d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44726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224a59d8d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224a59d8d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4290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58b4bebab1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58b4bebab1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58b4bebab1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58b4bebab1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96577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58b4bebab1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58b4bebab1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4748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58b4bebab1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58b4bebab1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1399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28df02aa99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28df02aa99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58b4bebab1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58b4bebab1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8505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224a59d8d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224a59d8d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58b4beba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58b4beba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915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576216665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576216665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478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58b4beba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58b4beba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63849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576216665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576216665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6986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492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t="2162" r="216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2215050" y="1531850"/>
            <a:ext cx="4713900" cy="25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 sz="14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■"/>
              <a:defRPr sz="14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●"/>
              <a:defRPr sz="14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 sz="14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■"/>
              <a:defRPr sz="14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●"/>
              <a:defRPr sz="14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 sz="14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Char char="■"/>
              <a:defRPr sz="14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58800" y="1594300"/>
            <a:ext cx="3910200" cy="75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858850" y="2312600"/>
            <a:ext cx="3910200" cy="12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6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0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2391900" y="238005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 idx="2" hasCustomPrompt="1"/>
          </p:nvPr>
        </p:nvSpPr>
        <p:spPr>
          <a:xfrm>
            <a:off x="2391900" y="1062325"/>
            <a:ext cx="4360200" cy="12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1"/>
          </p:nvPr>
        </p:nvSpPr>
        <p:spPr>
          <a:xfrm>
            <a:off x="2391900" y="3221850"/>
            <a:ext cx="43602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 txBox="1">
            <a:spLocks noGrp="1"/>
          </p:cNvSpPr>
          <p:nvPr>
            <p:ph type="subTitle" idx="1"/>
          </p:nvPr>
        </p:nvSpPr>
        <p:spPr>
          <a:xfrm>
            <a:off x="1944900" y="1470200"/>
            <a:ext cx="5254200" cy="26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 sz="20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 sz="20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 sz="20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 sz="20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 sz="20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 sz="20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 sz="20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 sz="2000" b="1"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9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1610850" y="1732150"/>
            <a:ext cx="5922300" cy="15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1"/>
          </p:nvPr>
        </p:nvSpPr>
        <p:spPr>
          <a:xfrm>
            <a:off x="1610850" y="3121850"/>
            <a:ext cx="5922300" cy="7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BLANK_1_1_1_2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6"/>
          <p:cNvPicPr preferRelativeResize="0"/>
          <p:nvPr/>
        </p:nvPicPr>
        <p:blipFill rotWithShape="1">
          <a:blip r:embed="rId2">
            <a:alphaModFix/>
          </a:blip>
          <a:srcRect l="5891" t="6362" r="6833" b="636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6"/>
          <p:cNvSpPr txBox="1">
            <a:spLocks noGrp="1"/>
          </p:cNvSpPr>
          <p:nvPr>
            <p:ph type="subTitle" idx="1"/>
          </p:nvPr>
        </p:nvSpPr>
        <p:spPr>
          <a:xfrm>
            <a:off x="5089825" y="3915325"/>
            <a:ext cx="233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1" name="Google Shape;121;p26"/>
          <p:cNvSpPr txBox="1">
            <a:spLocks noGrp="1"/>
          </p:cNvSpPr>
          <p:nvPr>
            <p:ph type="subTitle" idx="2"/>
          </p:nvPr>
        </p:nvSpPr>
        <p:spPr>
          <a:xfrm>
            <a:off x="1723475" y="3915325"/>
            <a:ext cx="233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6"/>
          <p:cNvSpPr txBox="1">
            <a:spLocks noGrp="1"/>
          </p:cNvSpPr>
          <p:nvPr>
            <p:ph type="subTitle" idx="3"/>
          </p:nvPr>
        </p:nvSpPr>
        <p:spPr>
          <a:xfrm>
            <a:off x="1723475" y="3528000"/>
            <a:ext cx="23307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3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subTitle" idx="4"/>
          </p:nvPr>
        </p:nvSpPr>
        <p:spPr>
          <a:xfrm>
            <a:off x="5089825" y="3528000"/>
            <a:ext cx="23307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3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Arial"/>
              <a:buNone/>
              <a:defRPr sz="2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4"/>
          <p:cNvPicPr preferRelativeResize="0"/>
          <p:nvPr/>
        </p:nvPicPr>
        <p:blipFill rotWithShape="1">
          <a:blip r:embed="rId2">
            <a:alphaModFix/>
          </a:blip>
          <a:srcRect t="7097" r="10722" b="3624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Char char="●"/>
              <a:defRPr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Char char="○"/>
              <a:defRPr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Char char="■"/>
              <a:defRPr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Char char="●"/>
              <a:defRPr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Char char="○"/>
              <a:defRPr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Char char="■"/>
              <a:defRPr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Char char="●"/>
              <a:defRPr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iro"/>
              <a:buChar char="○"/>
              <a:defRPr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iro"/>
              <a:buChar char="■"/>
              <a:defRPr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5" r:id="rId3"/>
    <p:sldLayoutId id="2147483658" r:id="rId4"/>
    <p:sldLayoutId id="2147483661" r:id="rId5"/>
    <p:sldLayoutId id="2147483665" r:id="rId6"/>
    <p:sldLayoutId id="2147483666" r:id="rId7"/>
    <p:sldLayoutId id="2147483672" r:id="rId8"/>
    <p:sldLayoutId id="2147483680" r:id="rId9"/>
    <p:sldLayoutId id="2147483681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4"/>
          <p:cNvSpPr txBox="1">
            <a:spLocks noGrp="1"/>
          </p:cNvSpPr>
          <p:nvPr>
            <p:ph type="title"/>
          </p:nvPr>
        </p:nvSpPr>
        <p:spPr>
          <a:xfrm>
            <a:off x="1626872" y="2500264"/>
            <a:ext cx="6232849" cy="7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0070C0"/>
                </a:solidFill>
                <a:latin typeface="+mn-lt"/>
                <a:ea typeface="+mn-ea"/>
              </a:rPr>
              <a:t>SMART ATTENDANCE</a:t>
            </a:r>
            <a:endParaRPr sz="4000" dirty="0">
              <a:solidFill>
                <a:srgbClr val="0070C0"/>
              </a:solidFill>
              <a:latin typeface="+mn-lt"/>
              <a:ea typeface="+mn-ea"/>
            </a:endParaRPr>
          </a:p>
        </p:txBody>
      </p:sp>
      <p:pic>
        <p:nvPicPr>
          <p:cNvPr id="3" name="図 2" descr="図形 が含まれている画像&#10;&#10;自動的に生成された説明">
            <a:extLst>
              <a:ext uri="{FF2B5EF4-FFF2-40B4-BE49-F238E27FC236}">
                <a16:creationId xmlns:a16="http://schemas.microsoft.com/office/drawing/2014/main" id="{2FA4EDEB-F193-187E-B1EB-3083EC6EF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116" y="691540"/>
            <a:ext cx="2469767" cy="1880210"/>
          </a:xfrm>
          <a:prstGeom prst="rect">
            <a:avLst/>
          </a:prstGeom>
        </p:spPr>
      </p:pic>
      <p:sp>
        <p:nvSpPr>
          <p:cNvPr id="4" name="Google Shape;1258;p43">
            <a:extLst>
              <a:ext uri="{FF2B5EF4-FFF2-40B4-BE49-F238E27FC236}">
                <a16:creationId xmlns:a16="http://schemas.microsoft.com/office/drawing/2014/main" id="{C1445065-3F7D-C7EC-AB14-EB9A9EA2ECEE}"/>
              </a:ext>
            </a:extLst>
          </p:cNvPr>
          <p:cNvSpPr txBox="1">
            <a:spLocks/>
          </p:cNvSpPr>
          <p:nvPr/>
        </p:nvSpPr>
        <p:spPr>
          <a:xfrm>
            <a:off x="370081" y="0"/>
            <a:ext cx="1747968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13</a:t>
            </a:r>
            <a:r>
              <a:rPr lang="en-US" sz="1400" dirty="0">
                <a:solidFill>
                  <a:schemeClr val="tx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/8/2023(SUN)</a:t>
            </a:r>
          </a:p>
        </p:txBody>
      </p:sp>
      <p:sp>
        <p:nvSpPr>
          <p:cNvPr id="2" name="Google Shape;543;p64">
            <a:extLst>
              <a:ext uri="{FF2B5EF4-FFF2-40B4-BE49-F238E27FC236}">
                <a16:creationId xmlns:a16="http://schemas.microsoft.com/office/drawing/2014/main" id="{A9AAD4FC-90B1-8B14-6284-B962EED850E0}"/>
              </a:ext>
            </a:extLst>
          </p:cNvPr>
          <p:cNvSpPr txBox="1">
            <a:spLocks/>
          </p:cNvSpPr>
          <p:nvPr/>
        </p:nvSpPr>
        <p:spPr>
          <a:xfrm>
            <a:off x="7579804" y="4653688"/>
            <a:ext cx="1564196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ja-JP" dirty="0">
                <a:latin typeface="+mn-lt"/>
              </a:rPr>
              <a:t>Nu </a:t>
            </a:r>
            <a:r>
              <a:rPr lang="en-US" altLang="ja-JP" dirty="0" err="1">
                <a:latin typeface="+mn-lt"/>
              </a:rPr>
              <a:t>Nu</a:t>
            </a:r>
            <a:r>
              <a:rPr lang="en-US" altLang="ja-JP" dirty="0">
                <a:latin typeface="+mn-lt"/>
              </a:rPr>
              <a:t> Hlaing</a:t>
            </a:r>
            <a:endParaRPr lang="en-US" dirty="0">
              <a:latin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82;p57">
            <a:extLst>
              <a:ext uri="{FF2B5EF4-FFF2-40B4-BE49-F238E27FC236}">
                <a16:creationId xmlns:a16="http://schemas.microsoft.com/office/drawing/2014/main" id="{F22C0ACC-9DA2-10BD-AA7C-B8D9789586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4985" y="562721"/>
            <a:ext cx="3379048" cy="5756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What</a:t>
            </a:r>
            <a:r>
              <a:rPr lang="en-US" dirty="0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is ANN?</a:t>
            </a:r>
            <a:endParaRPr dirty="0">
              <a:solidFill>
                <a:srgbClr val="0070C0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Google Shape;1583;p57">
            <a:extLst>
              <a:ext uri="{FF2B5EF4-FFF2-40B4-BE49-F238E27FC236}">
                <a16:creationId xmlns:a16="http://schemas.microsoft.com/office/drawing/2014/main" id="{F141986D-DE4D-A89C-481A-0D22E13E82E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439068" y="1328468"/>
            <a:ext cx="6977143" cy="21481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solidFill>
                  <a:schemeClr val="tx1"/>
                </a:solidFill>
                <a:latin typeface="+mn-lt"/>
              </a:rPr>
              <a:t>ANN, also known as a fully connected neural network or a multi-layer perceptron, is a basic and versatile type of neural network.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solidFill>
                  <a:schemeClr val="tx1"/>
                </a:solidFill>
                <a:latin typeface="+mn-lt"/>
              </a:rPr>
              <a:t>ANN pass information in one direction, through various input nodes, until it makes it to the output node.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solidFill>
                  <a:schemeClr val="tx1"/>
                </a:solidFill>
                <a:latin typeface="+mn-lt"/>
              </a:rPr>
              <a:t>The network may or may not have hidden node layers, making their functioning more interpretable.</a:t>
            </a:r>
          </a:p>
        </p:txBody>
      </p:sp>
      <p:sp>
        <p:nvSpPr>
          <p:cNvPr id="4" name="Google Shape;1531;p55">
            <a:extLst>
              <a:ext uri="{FF2B5EF4-FFF2-40B4-BE49-F238E27FC236}">
                <a16:creationId xmlns:a16="http://schemas.microsoft.com/office/drawing/2014/main" id="{58F971C2-AE31-A82B-F643-C376997F8D24}"/>
              </a:ext>
            </a:extLst>
          </p:cNvPr>
          <p:cNvSpPr/>
          <p:nvPr/>
        </p:nvSpPr>
        <p:spPr>
          <a:xfrm>
            <a:off x="1211694" y="1443564"/>
            <a:ext cx="199593" cy="201600"/>
          </a:xfrm>
          <a:prstGeom prst="diamond">
            <a:avLst/>
          </a:prstGeom>
          <a:solidFill>
            <a:srgbClr val="00B0F0"/>
          </a:solidFill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Google Shape;1531;p55">
            <a:extLst>
              <a:ext uri="{FF2B5EF4-FFF2-40B4-BE49-F238E27FC236}">
                <a16:creationId xmlns:a16="http://schemas.microsoft.com/office/drawing/2014/main" id="{5B56D7CE-75B4-F887-D0CF-FC2B93983AB0}"/>
              </a:ext>
            </a:extLst>
          </p:cNvPr>
          <p:cNvSpPr/>
          <p:nvPr/>
        </p:nvSpPr>
        <p:spPr>
          <a:xfrm>
            <a:off x="1200196" y="2079040"/>
            <a:ext cx="199593" cy="201600"/>
          </a:xfrm>
          <a:prstGeom prst="diamond">
            <a:avLst/>
          </a:prstGeom>
          <a:solidFill>
            <a:srgbClr val="00B0F0"/>
          </a:solidFill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" name="Google Shape;1531;p55">
            <a:extLst>
              <a:ext uri="{FF2B5EF4-FFF2-40B4-BE49-F238E27FC236}">
                <a16:creationId xmlns:a16="http://schemas.microsoft.com/office/drawing/2014/main" id="{1025DCED-EA0F-7DB7-7026-399971A54DB2}"/>
              </a:ext>
            </a:extLst>
          </p:cNvPr>
          <p:cNvSpPr/>
          <p:nvPr/>
        </p:nvSpPr>
        <p:spPr>
          <a:xfrm>
            <a:off x="1214408" y="2694314"/>
            <a:ext cx="199593" cy="201600"/>
          </a:xfrm>
          <a:prstGeom prst="diamond">
            <a:avLst/>
          </a:prstGeom>
          <a:solidFill>
            <a:srgbClr val="00B0F0"/>
          </a:solidFill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685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582;p57">
            <a:extLst>
              <a:ext uri="{FF2B5EF4-FFF2-40B4-BE49-F238E27FC236}">
                <a16:creationId xmlns:a16="http://schemas.microsoft.com/office/drawing/2014/main" id="{A3691CFF-6716-67DC-45A0-7DC1A9CAE3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41573" y="406358"/>
            <a:ext cx="3413034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What is CNN?</a:t>
            </a:r>
            <a:endParaRPr sz="3200" dirty="0">
              <a:solidFill>
                <a:srgbClr val="0070C0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Google Shape;1583;p57">
            <a:extLst>
              <a:ext uri="{FF2B5EF4-FFF2-40B4-BE49-F238E27FC236}">
                <a16:creationId xmlns:a16="http://schemas.microsoft.com/office/drawing/2014/main" id="{D2AC38C3-81EC-AAA6-A515-676ABEFB766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4671" y="1206284"/>
            <a:ext cx="7433682" cy="31414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b="0" i="0" dirty="0">
                <a:solidFill>
                  <a:schemeClr val="tx1"/>
                </a:solidFill>
                <a:effectLst/>
                <a:latin typeface="+mn-lt"/>
              </a:rPr>
              <a:t>A convolutional neural network (CNN) is a network architecture for deep learning that learns directly from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400" b="0" i="0" dirty="0">
              <a:solidFill>
                <a:schemeClr val="tx1"/>
              </a:solidFill>
              <a:effectLst/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b="0" i="0" dirty="0">
                <a:solidFill>
                  <a:schemeClr val="tx1"/>
                </a:solidFill>
                <a:effectLst/>
                <a:latin typeface="+mn-lt"/>
              </a:rPr>
              <a:t>CNNs are mainly credited for their role in image and video recognition, recommendation systems, and image analysis and classification.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400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400" dirty="0">
                <a:solidFill>
                  <a:schemeClr val="tx1"/>
                </a:solidFill>
                <a:latin typeface="+mn-lt"/>
              </a:rPr>
              <a:t>Three of the most common layers are convolution, activation or </a:t>
            </a:r>
            <a:r>
              <a:rPr lang="en-US" altLang="ja-JP" sz="1400" dirty="0" err="1">
                <a:solidFill>
                  <a:schemeClr val="tx1"/>
                </a:solidFill>
                <a:latin typeface="+mn-lt"/>
              </a:rPr>
              <a:t>ReLU</a:t>
            </a:r>
            <a:r>
              <a:rPr lang="en-US" altLang="ja-JP" sz="1400" dirty="0">
                <a:solidFill>
                  <a:schemeClr val="tx1"/>
                </a:solidFill>
                <a:latin typeface="+mn-lt"/>
              </a:rPr>
              <a:t>, and pooling.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400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200" dirty="0">
                <a:solidFill>
                  <a:srgbClr val="00B0F0"/>
                </a:solidFill>
                <a:latin typeface="+mn-lt"/>
              </a:rPr>
              <a:t>Convolution </a:t>
            </a:r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layer focus on interpreting simple features in an image such as its edges and colors.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200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200" dirty="0">
                <a:solidFill>
                  <a:srgbClr val="00B0F0"/>
                </a:solidFill>
                <a:latin typeface="+mn-lt"/>
              </a:rPr>
              <a:t>Rectified linear unit (</a:t>
            </a:r>
            <a:r>
              <a:rPr lang="en-US" altLang="ja-JP" sz="1200" dirty="0" err="1">
                <a:solidFill>
                  <a:srgbClr val="00B0F0"/>
                </a:solidFill>
                <a:latin typeface="+mn-lt"/>
              </a:rPr>
              <a:t>ReLU</a:t>
            </a:r>
            <a:r>
              <a:rPr lang="en-US" altLang="ja-JP" sz="1200" dirty="0">
                <a:solidFill>
                  <a:srgbClr val="00B0F0"/>
                </a:solidFill>
                <a:latin typeface="+mn-lt"/>
              </a:rPr>
              <a:t>) </a:t>
            </a:r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layer is abled to recognize complex features such as object shapes.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sz="1200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1200" dirty="0">
                <a:solidFill>
                  <a:srgbClr val="00B0F0"/>
                </a:solidFill>
                <a:latin typeface="+mn-lt"/>
              </a:rPr>
              <a:t>Pooling</a:t>
            </a:r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 layer is abled to identify the target object.</a:t>
            </a:r>
          </a:p>
        </p:txBody>
      </p:sp>
      <p:sp>
        <p:nvSpPr>
          <p:cNvPr id="20" name="Google Shape;1531;p55">
            <a:extLst>
              <a:ext uri="{FF2B5EF4-FFF2-40B4-BE49-F238E27FC236}">
                <a16:creationId xmlns:a16="http://schemas.microsoft.com/office/drawing/2014/main" id="{C3D08035-724D-5BDF-881D-C4D2622ABCF2}"/>
              </a:ext>
            </a:extLst>
          </p:cNvPr>
          <p:cNvSpPr/>
          <p:nvPr/>
        </p:nvSpPr>
        <p:spPr>
          <a:xfrm>
            <a:off x="753071" y="1312421"/>
            <a:ext cx="201600" cy="201600"/>
          </a:xfrm>
          <a:prstGeom prst="diamond">
            <a:avLst/>
          </a:prstGeom>
          <a:noFill/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Google Shape;1531;p55">
            <a:extLst>
              <a:ext uri="{FF2B5EF4-FFF2-40B4-BE49-F238E27FC236}">
                <a16:creationId xmlns:a16="http://schemas.microsoft.com/office/drawing/2014/main" id="{551D74BB-A851-6ED2-FC52-5AD1AEE4289A}"/>
              </a:ext>
            </a:extLst>
          </p:cNvPr>
          <p:cNvSpPr/>
          <p:nvPr/>
        </p:nvSpPr>
        <p:spPr>
          <a:xfrm>
            <a:off x="741573" y="1991031"/>
            <a:ext cx="201600" cy="201600"/>
          </a:xfrm>
          <a:prstGeom prst="diamond">
            <a:avLst/>
          </a:prstGeom>
          <a:noFill/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Google Shape;1531;p55">
            <a:extLst>
              <a:ext uri="{FF2B5EF4-FFF2-40B4-BE49-F238E27FC236}">
                <a16:creationId xmlns:a16="http://schemas.microsoft.com/office/drawing/2014/main" id="{57ACABFA-5538-8D60-752D-4DB3D49313A4}"/>
              </a:ext>
            </a:extLst>
          </p:cNvPr>
          <p:cNvSpPr/>
          <p:nvPr/>
        </p:nvSpPr>
        <p:spPr>
          <a:xfrm>
            <a:off x="755785" y="2563173"/>
            <a:ext cx="201600" cy="201600"/>
          </a:xfrm>
          <a:prstGeom prst="diamond">
            <a:avLst/>
          </a:prstGeom>
          <a:noFill/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391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0;p72">
            <a:extLst>
              <a:ext uri="{FF2B5EF4-FFF2-40B4-BE49-F238E27FC236}">
                <a16:creationId xmlns:a16="http://schemas.microsoft.com/office/drawing/2014/main" id="{B1FEFC0D-BBA5-6211-CDB8-E89BA81DF0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6" y="672580"/>
            <a:ext cx="6848669" cy="693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What is Keras Sequential Model?</a:t>
            </a:r>
            <a:endParaRPr sz="2800" dirty="0">
              <a:solidFill>
                <a:srgbClr val="0070C0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Google Shape;1406;p50">
            <a:extLst>
              <a:ext uri="{FF2B5EF4-FFF2-40B4-BE49-F238E27FC236}">
                <a16:creationId xmlns:a16="http://schemas.microsoft.com/office/drawing/2014/main" id="{50AA0A6C-63C9-344C-D9A3-7163A10FAD5C}"/>
              </a:ext>
            </a:extLst>
          </p:cNvPr>
          <p:cNvSpPr txBox="1">
            <a:spLocks/>
          </p:cNvSpPr>
          <p:nvPr/>
        </p:nvSpPr>
        <p:spPr>
          <a:xfrm>
            <a:off x="522515" y="1285512"/>
            <a:ext cx="8005665" cy="3519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dirty="0" err="1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Keras</a:t>
            </a:r>
            <a:r>
              <a:rPr lang="en-US" altLang="ja-JP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is an open-source deep learning library that provides a high-level interface for building and training neural networks. 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The Sequential model in </a:t>
            </a:r>
            <a:r>
              <a:rPr lang="en-US" altLang="ja-JP" dirty="0" err="1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Keras</a:t>
            </a:r>
            <a:r>
              <a:rPr lang="en-US" altLang="ja-JP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is a type of model that is commonly used to create simple neural networks by stacking layers on top of each other in a linear manner.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It is easy to use and suitable for building feedforward neural networks where the data flows sequentially from the input layer to the output layer. 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Each layer in the model has weights that are learned during training to transform the input data into more meaningful representations.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endParaRPr lang="en-US" altLang="ja-JP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121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82;p57">
            <a:extLst>
              <a:ext uri="{FF2B5EF4-FFF2-40B4-BE49-F238E27FC236}">
                <a16:creationId xmlns:a16="http://schemas.microsoft.com/office/drawing/2014/main" id="{91F18392-2F60-04B2-61D0-BC9DD74232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8516" y="646795"/>
            <a:ext cx="7261917" cy="7293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What is </a:t>
            </a:r>
            <a:r>
              <a:rPr lang="en-US" sz="3200" dirty="0" err="1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Haar</a:t>
            </a:r>
            <a:r>
              <a:rPr lang="en-US" sz="3200" dirty="0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Cascade Classifier?</a:t>
            </a:r>
            <a:endParaRPr sz="3200" dirty="0">
              <a:solidFill>
                <a:srgbClr val="0070C0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Google Shape;1531;p55">
            <a:extLst>
              <a:ext uri="{FF2B5EF4-FFF2-40B4-BE49-F238E27FC236}">
                <a16:creationId xmlns:a16="http://schemas.microsoft.com/office/drawing/2014/main" id="{E862F3AC-D6AE-197A-C7CB-896110B324E0}"/>
              </a:ext>
            </a:extLst>
          </p:cNvPr>
          <p:cNvSpPr/>
          <p:nvPr/>
        </p:nvSpPr>
        <p:spPr>
          <a:xfrm>
            <a:off x="1187250" y="1484896"/>
            <a:ext cx="201600" cy="201600"/>
          </a:xfrm>
          <a:prstGeom prst="diamond">
            <a:avLst/>
          </a:prstGeom>
          <a:solidFill>
            <a:srgbClr val="00B0F0"/>
          </a:solidFill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Google Shape;1583;p57">
            <a:extLst>
              <a:ext uri="{FF2B5EF4-FFF2-40B4-BE49-F238E27FC236}">
                <a16:creationId xmlns:a16="http://schemas.microsoft.com/office/drawing/2014/main" id="{0C873CA0-4437-B91D-CE12-1B6D755C9B2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77525" y="1416080"/>
            <a:ext cx="7085340" cy="22595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solidFill>
                  <a:schemeClr val="tx1"/>
                </a:solidFill>
                <a:latin typeface="+mn-lt"/>
              </a:rPr>
              <a:t>The </a:t>
            </a:r>
            <a:r>
              <a:rPr lang="en-US" altLang="ja-JP" dirty="0" err="1">
                <a:solidFill>
                  <a:schemeClr val="tx1"/>
                </a:solidFill>
                <a:latin typeface="+mn-lt"/>
              </a:rPr>
              <a:t>Haar</a:t>
            </a:r>
            <a:r>
              <a:rPr lang="en-US" altLang="ja-JP" dirty="0">
                <a:solidFill>
                  <a:schemeClr val="tx1"/>
                </a:solidFill>
                <a:latin typeface="+mn-lt"/>
              </a:rPr>
              <a:t> cascade method is used to detect faces in each frame of the webcam feed.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solidFill>
                  <a:schemeClr val="tx1"/>
                </a:solidFill>
                <a:latin typeface="+mn-lt"/>
              </a:rPr>
              <a:t>The region of image containing the face is resized to 400x400 and is passed as input to the CNN.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solidFill>
                  <a:schemeClr val="tx1"/>
                </a:solidFill>
                <a:latin typeface="+mn-lt"/>
              </a:rPr>
              <a:t>The network outputs a list of </a:t>
            </a:r>
            <a:r>
              <a:rPr lang="en-US" altLang="ja-JP" dirty="0" err="1">
                <a:solidFill>
                  <a:schemeClr val="tx1"/>
                </a:solidFill>
                <a:latin typeface="+mn-lt"/>
              </a:rPr>
              <a:t>softmax</a:t>
            </a:r>
            <a:r>
              <a:rPr lang="en-US" altLang="ja-JP" dirty="0">
                <a:solidFill>
                  <a:schemeClr val="tx1"/>
                </a:solidFill>
                <a:latin typeface="+mn-lt"/>
              </a:rPr>
              <a:t> scores for the seven classes of emotions.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solidFill>
                  <a:schemeClr val="tx1"/>
                </a:solidFill>
                <a:latin typeface="+mn-lt"/>
              </a:rPr>
              <a:t>The emotion with maximum score is displayed on the screen.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ja-JP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Google Shape;1531;p55">
            <a:extLst>
              <a:ext uri="{FF2B5EF4-FFF2-40B4-BE49-F238E27FC236}">
                <a16:creationId xmlns:a16="http://schemas.microsoft.com/office/drawing/2014/main" id="{406E185F-3675-F227-53C9-2C4E4790670F}"/>
              </a:ext>
            </a:extLst>
          </p:cNvPr>
          <p:cNvSpPr/>
          <p:nvPr/>
        </p:nvSpPr>
        <p:spPr>
          <a:xfrm>
            <a:off x="1178624" y="1962723"/>
            <a:ext cx="201600" cy="201600"/>
          </a:xfrm>
          <a:prstGeom prst="diamond">
            <a:avLst/>
          </a:prstGeom>
          <a:solidFill>
            <a:srgbClr val="00B0F0"/>
          </a:solidFill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" name="Google Shape;1531;p55">
            <a:extLst>
              <a:ext uri="{FF2B5EF4-FFF2-40B4-BE49-F238E27FC236}">
                <a16:creationId xmlns:a16="http://schemas.microsoft.com/office/drawing/2014/main" id="{85C11ACF-6379-0D67-26ED-3078DA74D42D}"/>
              </a:ext>
            </a:extLst>
          </p:cNvPr>
          <p:cNvSpPr/>
          <p:nvPr/>
        </p:nvSpPr>
        <p:spPr>
          <a:xfrm>
            <a:off x="1178624" y="2587458"/>
            <a:ext cx="201600" cy="201600"/>
          </a:xfrm>
          <a:prstGeom prst="diamond">
            <a:avLst/>
          </a:prstGeom>
          <a:solidFill>
            <a:srgbClr val="00B0F0"/>
          </a:solidFill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Google Shape;1531;p55">
            <a:extLst>
              <a:ext uri="{FF2B5EF4-FFF2-40B4-BE49-F238E27FC236}">
                <a16:creationId xmlns:a16="http://schemas.microsoft.com/office/drawing/2014/main" id="{BF7536A0-B399-65FE-CA88-CB8890FC74C5}"/>
              </a:ext>
            </a:extLst>
          </p:cNvPr>
          <p:cNvSpPr/>
          <p:nvPr/>
        </p:nvSpPr>
        <p:spPr>
          <a:xfrm>
            <a:off x="1167299" y="3006618"/>
            <a:ext cx="201600" cy="201600"/>
          </a:xfrm>
          <a:prstGeom prst="diamond">
            <a:avLst/>
          </a:prstGeom>
          <a:solidFill>
            <a:srgbClr val="00B0F0"/>
          </a:solidFill>
          <a:ln w="952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51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7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5888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altLang="ja-JP" sz="3200" b="0" dirty="0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Result of Experiments </a:t>
            </a:r>
            <a:endParaRPr lang="ja-JP" altLang="en-US" sz="3200" b="0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623" name="Google Shape;623;p67"/>
          <p:cNvGraphicFramePr/>
          <p:nvPr>
            <p:extLst>
              <p:ext uri="{D42A27DB-BD31-4B8C-83A1-F6EECF244321}">
                <p14:modId xmlns:p14="http://schemas.microsoft.com/office/powerpoint/2010/main" val="1513596792"/>
              </p:ext>
            </p:extLst>
          </p:nvPr>
        </p:nvGraphicFramePr>
        <p:xfrm>
          <a:off x="261257" y="846984"/>
          <a:ext cx="8444203" cy="3160439"/>
        </p:xfrm>
        <a:graphic>
          <a:graphicData uri="http://schemas.openxmlformats.org/drawingml/2006/table">
            <a:tbl>
              <a:tblPr>
                <a:noFill/>
                <a:tableStyleId>{0DC2F6D8-EFE1-4036-B17E-30BA9DCF3662}</a:tableStyleId>
              </a:tblPr>
              <a:tblGrid>
                <a:gridCol w="13902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53">
                  <a:extLst>
                    <a:ext uri="{9D8B030D-6E8A-4147-A177-3AD203B41FA5}">
                      <a16:colId xmlns:a16="http://schemas.microsoft.com/office/drawing/2014/main" val="382816528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4506">
                  <a:extLst>
                    <a:ext uri="{9D8B030D-6E8A-4147-A177-3AD203B41FA5}">
                      <a16:colId xmlns:a16="http://schemas.microsoft.com/office/drawing/2014/main" val="1031018885"/>
                    </a:ext>
                  </a:extLst>
                </a:gridCol>
                <a:gridCol w="9798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6832">
                  <a:extLst>
                    <a:ext uri="{9D8B030D-6E8A-4147-A177-3AD203B41FA5}">
                      <a16:colId xmlns:a16="http://schemas.microsoft.com/office/drawing/2014/main" val="1418188698"/>
                    </a:ext>
                  </a:extLst>
                </a:gridCol>
                <a:gridCol w="895738">
                  <a:extLst>
                    <a:ext uri="{9D8B030D-6E8A-4147-A177-3AD203B41FA5}">
                      <a16:colId xmlns:a16="http://schemas.microsoft.com/office/drawing/2014/main" val="327092228"/>
                    </a:ext>
                  </a:extLst>
                </a:gridCol>
              </a:tblGrid>
              <a:tr h="55050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+mn-lt"/>
                          <a:ea typeface="Electrolize"/>
                          <a:cs typeface="Electrolize"/>
                          <a:sym typeface="Electrolize"/>
                        </a:rPr>
                        <a:t>Algorithms</a:t>
                      </a:r>
                      <a:endParaRPr sz="1200" b="1" dirty="0">
                        <a:solidFill>
                          <a:schemeClr val="dk1"/>
                        </a:solidFill>
                        <a:latin typeface="+mn-lt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8CF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+mn-lt"/>
                          <a:ea typeface="Electrolize"/>
                          <a:cs typeface="Electrolize"/>
                          <a:sym typeface="Electrolize"/>
                        </a:rPr>
                        <a:t>Settings</a:t>
                      </a:r>
                      <a:endParaRPr sz="1100" b="1" dirty="0">
                        <a:solidFill>
                          <a:schemeClr val="dk1"/>
                        </a:solidFill>
                        <a:latin typeface="+mn-lt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8CF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1200" b="1" dirty="0">
                          <a:solidFill>
                            <a:schemeClr val="dk1"/>
                          </a:solidFill>
                          <a:latin typeface="+mn-lt"/>
                          <a:ea typeface="Electrolize"/>
                          <a:cs typeface="Electrolize"/>
                          <a:sym typeface="Electrolize"/>
                        </a:rPr>
                        <a:t>Confusion</a:t>
                      </a:r>
                      <a:r>
                        <a:rPr lang="ja-JP" altLang="en-US" sz="1200" b="1" dirty="0">
                          <a:solidFill>
                            <a:schemeClr val="dk1"/>
                          </a:solidFill>
                          <a:latin typeface="+mn-lt"/>
                          <a:ea typeface="Electrolize"/>
                          <a:cs typeface="Electrolize"/>
                          <a:sym typeface="Electrolize"/>
                        </a:rPr>
                        <a:t> </a:t>
                      </a:r>
                      <a:r>
                        <a:rPr lang="en-US" altLang="ja-JP" sz="1200" b="1" dirty="0">
                          <a:solidFill>
                            <a:schemeClr val="dk1"/>
                          </a:solidFill>
                          <a:latin typeface="+mn-lt"/>
                          <a:ea typeface="Electrolize"/>
                          <a:cs typeface="Electrolize"/>
                          <a:sym typeface="Electrolize"/>
                        </a:rPr>
                        <a:t>Matrix</a:t>
                      </a:r>
                      <a:endParaRPr sz="1200" b="1" dirty="0">
                        <a:solidFill>
                          <a:schemeClr val="dk1"/>
                        </a:solidFill>
                        <a:latin typeface="+mn-lt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8CF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+mn-lt"/>
                          <a:ea typeface="Electrolize"/>
                          <a:cs typeface="Electrolize"/>
                          <a:sym typeface="Electrolize"/>
                        </a:rPr>
                        <a:t>Accuracy</a:t>
                      </a:r>
                      <a:endParaRPr sz="1200" b="1" dirty="0">
                        <a:solidFill>
                          <a:schemeClr val="dk1"/>
                        </a:solidFill>
                        <a:latin typeface="+mn-lt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8CF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+mn-lt"/>
                          <a:ea typeface="Electrolize"/>
                          <a:cs typeface="Electrolize"/>
                          <a:sym typeface="Electrolize"/>
                        </a:rPr>
                        <a:t>Precision</a:t>
                      </a:r>
                      <a:endParaRPr sz="1200" b="1" dirty="0">
                        <a:solidFill>
                          <a:schemeClr val="dk1"/>
                        </a:solidFill>
                        <a:latin typeface="+mn-lt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8CF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+mn-lt"/>
                          <a:ea typeface="Electrolize"/>
                          <a:cs typeface="Electrolize"/>
                          <a:sym typeface="Electrolize"/>
                        </a:rPr>
                        <a:t>Recall</a:t>
                      </a:r>
                      <a:endParaRPr sz="1200" b="1" dirty="0">
                        <a:solidFill>
                          <a:schemeClr val="dk1"/>
                        </a:solidFill>
                        <a:latin typeface="+mn-lt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8CF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+mn-lt"/>
                          <a:ea typeface="Electrolize"/>
                          <a:cs typeface="Electrolize"/>
                          <a:sym typeface="Electrolize"/>
                        </a:rPr>
                        <a:t>F1 Score</a:t>
                      </a:r>
                      <a:endParaRPr sz="1200" b="1" dirty="0">
                        <a:solidFill>
                          <a:schemeClr val="dk1"/>
                        </a:solidFill>
                        <a:latin typeface="+mn-lt"/>
                        <a:ea typeface="Electrolize"/>
                        <a:cs typeface="Electrolize"/>
                        <a:sym typeface="Electroliz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8CF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99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ANN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TargetSize = 400,400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Epochs = 10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BatchSize = 5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Data = 1,170</a:t>
                      </a:r>
                      <a:endParaRPr sz="1100"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93.58%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94.62%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92.06%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92.57%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99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CNN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ja-JP" sz="11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TargetSize = 400,400</a:t>
                      </a:r>
                      <a:endParaRPr lang="en-US" altLang="ja-JP" sz="1100"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Epochs = 10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BatchSize = 5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Data = 1,170</a:t>
                      </a: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96.58%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97.35%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95.97%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96.52%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99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Keras Sequential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Model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ja-JP" sz="11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TargetSize = 400,400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Epochs = 10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BatchSize = 5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1100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Data = 1,170</a:t>
                      </a: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182875" marR="18287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39.74%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13.24%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33.33%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+mn-lt"/>
                          <a:ea typeface="Cairo"/>
                          <a:cs typeface="Cairo"/>
                          <a:sym typeface="Cairo"/>
                        </a:rPr>
                        <a:t>18.96%</a:t>
                      </a:r>
                      <a:endParaRPr dirty="0">
                        <a:solidFill>
                          <a:schemeClr val="dk1"/>
                        </a:solidFill>
                        <a:latin typeface="+mn-lt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017B3FD5-F4E7-107C-064D-0395F6721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849522"/>
              </p:ext>
            </p:extLst>
          </p:nvPr>
        </p:nvGraphicFramePr>
        <p:xfrm>
          <a:off x="3666933" y="1497338"/>
          <a:ext cx="1156992" cy="682560"/>
        </p:xfrm>
        <a:graphic>
          <a:graphicData uri="http://schemas.openxmlformats.org/drawingml/2006/table">
            <a:tbl>
              <a:tblPr firstRow="1" bandRow="1">
                <a:tableStyleId>{0DC2F6D8-EFE1-4036-B17E-30BA9DCF3662}</a:tableStyleId>
              </a:tblPr>
              <a:tblGrid>
                <a:gridCol w="385664">
                  <a:extLst>
                    <a:ext uri="{9D8B030D-6E8A-4147-A177-3AD203B41FA5}">
                      <a16:colId xmlns:a16="http://schemas.microsoft.com/office/drawing/2014/main" val="2184515203"/>
                    </a:ext>
                  </a:extLst>
                </a:gridCol>
                <a:gridCol w="385664">
                  <a:extLst>
                    <a:ext uri="{9D8B030D-6E8A-4147-A177-3AD203B41FA5}">
                      <a16:colId xmlns:a16="http://schemas.microsoft.com/office/drawing/2014/main" val="2061114235"/>
                    </a:ext>
                  </a:extLst>
                </a:gridCol>
                <a:gridCol w="385664">
                  <a:extLst>
                    <a:ext uri="{9D8B030D-6E8A-4147-A177-3AD203B41FA5}">
                      <a16:colId xmlns:a16="http://schemas.microsoft.com/office/drawing/2014/main" val="3878470995"/>
                    </a:ext>
                  </a:extLst>
                </a:gridCol>
              </a:tblGrid>
              <a:tr h="227520"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78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928961"/>
                  </a:ext>
                </a:extLst>
              </a:tr>
              <a:tr h="227520"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93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002447"/>
                  </a:ext>
                </a:extLst>
              </a:tr>
              <a:tr h="227520"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15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48</a:t>
                      </a:r>
                      <a:endParaRPr kumimoji="1" lang="ja-JP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855197"/>
                  </a:ext>
                </a:extLst>
              </a:tr>
            </a:tbl>
          </a:graphicData>
        </a:graphic>
      </p:graphicFrame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63E3D149-BF0C-76CA-5D19-B40FF7DF6E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98535"/>
              </p:ext>
            </p:extLst>
          </p:nvPr>
        </p:nvGraphicFramePr>
        <p:xfrm>
          <a:off x="3666933" y="2364206"/>
          <a:ext cx="1156992" cy="682560"/>
        </p:xfrm>
        <a:graphic>
          <a:graphicData uri="http://schemas.openxmlformats.org/drawingml/2006/table">
            <a:tbl>
              <a:tblPr firstRow="1" bandRow="1">
                <a:tableStyleId>{0DC2F6D8-EFE1-4036-B17E-30BA9DCF3662}</a:tableStyleId>
              </a:tblPr>
              <a:tblGrid>
                <a:gridCol w="385664">
                  <a:extLst>
                    <a:ext uri="{9D8B030D-6E8A-4147-A177-3AD203B41FA5}">
                      <a16:colId xmlns:a16="http://schemas.microsoft.com/office/drawing/2014/main" val="2184515203"/>
                    </a:ext>
                  </a:extLst>
                </a:gridCol>
                <a:gridCol w="385664">
                  <a:extLst>
                    <a:ext uri="{9D8B030D-6E8A-4147-A177-3AD203B41FA5}">
                      <a16:colId xmlns:a16="http://schemas.microsoft.com/office/drawing/2014/main" val="2061114235"/>
                    </a:ext>
                  </a:extLst>
                </a:gridCol>
                <a:gridCol w="385664">
                  <a:extLst>
                    <a:ext uri="{9D8B030D-6E8A-4147-A177-3AD203B41FA5}">
                      <a16:colId xmlns:a16="http://schemas.microsoft.com/office/drawing/2014/main" val="3878470995"/>
                    </a:ext>
                  </a:extLst>
                </a:gridCol>
              </a:tblGrid>
              <a:tr h="227520"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j-lt"/>
                        </a:rPr>
                        <a:t>76</a:t>
                      </a:r>
                      <a:endParaRPr kumimoji="1" lang="ja-JP" altLang="en-US" sz="8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j-lt"/>
                        </a:rPr>
                        <a:t>2</a:t>
                      </a:r>
                      <a:endParaRPr kumimoji="1" lang="ja-JP" altLang="en-US" sz="8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j-lt"/>
                        </a:rPr>
                        <a:t>0</a:t>
                      </a:r>
                      <a:endParaRPr kumimoji="1" lang="ja-JP" altLang="en-US" sz="8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928961"/>
                  </a:ext>
                </a:extLst>
              </a:tr>
              <a:tr h="227520"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j-lt"/>
                        </a:rPr>
                        <a:t>0</a:t>
                      </a:r>
                      <a:endParaRPr kumimoji="1" lang="ja-JP" altLang="en-US" sz="8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j-lt"/>
                        </a:rPr>
                        <a:t>93</a:t>
                      </a:r>
                      <a:endParaRPr kumimoji="1" lang="ja-JP" altLang="en-US" sz="8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j-lt"/>
                        </a:rPr>
                        <a:t>0</a:t>
                      </a:r>
                      <a:endParaRPr kumimoji="1" lang="ja-JP" altLang="en-US" sz="8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002447"/>
                  </a:ext>
                </a:extLst>
              </a:tr>
              <a:tr h="227520"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j-lt"/>
                        </a:rPr>
                        <a:t>0</a:t>
                      </a:r>
                      <a:endParaRPr kumimoji="1" lang="ja-JP" altLang="en-US" sz="8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j-lt"/>
                        </a:rPr>
                        <a:t>6</a:t>
                      </a:r>
                      <a:endParaRPr kumimoji="1" lang="ja-JP" altLang="en-US" sz="8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>
                          <a:latin typeface="+mj-lt"/>
                        </a:rPr>
                        <a:t>57</a:t>
                      </a:r>
                      <a:endParaRPr kumimoji="1" lang="ja-JP" altLang="en-US" sz="8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855197"/>
                  </a:ext>
                </a:extLst>
              </a:tr>
            </a:tbl>
          </a:graphicData>
        </a:graphic>
      </p:graphicFrame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B659222F-2640-025F-8386-C9B90C5F43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740275"/>
              </p:ext>
            </p:extLst>
          </p:nvPr>
        </p:nvGraphicFramePr>
        <p:xfrm>
          <a:off x="3666933" y="3304882"/>
          <a:ext cx="1156992" cy="682560"/>
        </p:xfrm>
        <a:graphic>
          <a:graphicData uri="http://schemas.openxmlformats.org/drawingml/2006/table">
            <a:tbl>
              <a:tblPr firstRow="1" bandRow="1">
                <a:tableStyleId>{0DC2F6D8-EFE1-4036-B17E-30BA9DCF3662}</a:tableStyleId>
              </a:tblPr>
              <a:tblGrid>
                <a:gridCol w="385664">
                  <a:extLst>
                    <a:ext uri="{9D8B030D-6E8A-4147-A177-3AD203B41FA5}">
                      <a16:colId xmlns:a16="http://schemas.microsoft.com/office/drawing/2014/main" val="2184515203"/>
                    </a:ext>
                  </a:extLst>
                </a:gridCol>
                <a:gridCol w="385664">
                  <a:extLst>
                    <a:ext uri="{9D8B030D-6E8A-4147-A177-3AD203B41FA5}">
                      <a16:colId xmlns:a16="http://schemas.microsoft.com/office/drawing/2014/main" val="2061114235"/>
                    </a:ext>
                  </a:extLst>
                </a:gridCol>
                <a:gridCol w="385664">
                  <a:extLst>
                    <a:ext uri="{9D8B030D-6E8A-4147-A177-3AD203B41FA5}">
                      <a16:colId xmlns:a16="http://schemas.microsoft.com/office/drawing/2014/main" val="3878470995"/>
                    </a:ext>
                  </a:extLst>
                </a:gridCol>
              </a:tblGrid>
              <a:tr h="227520"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78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928961"/>
                  </a:ext>
                </a:extLst>
              </a:tr>
              <a:tr h="227520"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93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002447"/>
                  </a:ext>
                </a:extLst>
              </a:tr>
              <a:tr h="227520"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63</a:t>
                      </a:r>
                      <a:endParaRPr kumimoji="1" lang="ja-JP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800" dirty="0"/>
                        <a:t>0</a:t>
                      </a:r>
                      <a:endParaRPr kumimoji="1" lang="ja-JP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855197"/>
                  </a:ext>
                </a:extLst>
              </a:tr>
            </a:tbl>
          </a:graphicData>
        </a:graphic>
      </p:graphicFrame>
      <p:sp>
        <p:nvSpPr>
          <p:cNvPr id="8" name="Google Shape;1743;p65">
            <a:extLst>
              <a:ext uri="{FF2B5EF4-FFF2-40B4-BE49-F238E27FC236}">
                <a16:creationId xmlns:a16="http://schemas.microsoft.com/office/drawing/2014/main" id="{CFA28B15-841A-8693-DBF4-7EA9AC6BAF57}"/>
              </a:ext>
            </a:extLst>
          </p:cNvPr>
          <p:cNvSpPr txBox="1">
            <a:spLocks/>
          </p:cNvSpPr>
          <p:nvPr/>
        </p:nvSpPr>
        <p:spPr>
          <a:xfrm>
            <a:off x="485198" y="4411191"/>
            <a:ext cx="8444204" cy="3881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The outcomes demonstrate that the CNN algorithm is highly effective for both training and testing images.</a:t>
            </a:r>
            <a:endParaRPr lang="ja-JP" altLang="en-US" sz="12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61214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62;p70">
            <a:extLst>
              <a:ext uri="{FF2B5EF4-FFF2-40B4-BE49-F238E27FC236}">
                <a16:creationId xmlns:a16="http://schemas.microsoft.com/office/drawing/2014/main" id="{E3266DAD-525D-0661-B0AF-9B23D1C16B05}"/>
              </a:ext>
            </a:extLst>
          </p:cNvPr>
          <p:cNvSpPr txBox="1">
            <a:spLocks/>
          </p:cNvSpPr>
          <p:nvPr/>
        </p:nvSpPr>
        <p:spPr>
          <a:xfrm>
            <a:off x="1" y="-29949"/>
            <a:ext cx="9144000" cy="683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9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pPr algn="ctr"/>
            <a:r>
              <a:rPr lang="en-US" sz="3200" dirty="0">
                <a:solidFill>
                  <a:srgbClr val="0070C0"/>
                </a:solidFill>
                <a:latin typeface="+mn-lt"/>
              </a:rPr>
              <a:t>Modeling using CNN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D189C90-13E1-1D9C-9D7A-C580062BE70C}"/>
              </a:ext>
            </a:extLst>
          </p:cNvPr>
          <p:cNvSpPr txBox="1"/>
          <p:nvPr/>
        </p:nvSpPr>
        <p:spPr>
          <a:xfrm>
            <a:off x="337647" y="1224075"/>
            <a:ext cx="2664350" cy="276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Epochs: 30, Batch_Size: 10</a:t>
            </a:r>
            <a:endParaRPr lang="ja-JP" altLang="en-US" sz="12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4D19DF7-D4B6-2F63-701E-49B86D2430D2}"/>
              </a:ext>
            </a:extLst>
          </p:cNvPr>
          <p:cNvSpPr txBox="1"/>
          <p:nvPr/>
        </p:nvSpPr>
        <p:spPr>
          <a:xfrm>
            <a:off x="337647" y="882547"/>
            <a:ext cx="2664350" cy="276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Target Size: 50, 100</a:t>
            </a:r>
            <a:endParaRPr lang="ja-JP" altLang="en-US" sz="12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1A27851-ED40-B799-8DE5-08491DC8964D}"/>
              </a:ext>
            </a:extLst>
          </p:cNvPr>
          <p:cNvSpPr txBox="1"/>
          <p:nvPr/>
        </p:nvSpPr>
        <p:spPr>
          <a:xfrm>
            <a:off x="346931" y="2770159"/>
            <a:ext cx="3095209" cy="4308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ja-JP" sz="1100" dirty="0">
                <a:solidFill>
                  <a:schemeClr val="tx1"/>
                </a:solidFill>
                <a:latin typeface="+mn-lt"/>
              </a:rPr>
              <a:t>Found 936 images belonging to 3 classes.</a:t>
            </a:r>
          </a:p>
          <a:p>
            <a:r>
              <a:rPr lang="en-US" altLang="ja-JP" sz="1100" dirty="0">
                <a:solidFill>
                  <a:schemeClr val="tx1"/>
                </a:solidFill>
                <a:latin typeface="+mn-lt"/>
              </a:rPr>
              <a:t>Found 234 images belonging to 3 classes.</a:t>
            </a:r>
            <a:endParaRPr lang="ja-JP" altLang="en-US" sz="11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ED7416D4-DC15-C4BD-1923-82C26ED7AC28}"/>
              </a:ext>
            </a:extLst>
          </p:cNvPr>
          <p:cNvSpPr txBox="1"/>
          <p:nvPr/>
        </p:nvSpPr>
        <p:spPr>
          <a:xfrm>
            <a:off x="342887" y="1594384"/>
            <a:ext cx="2126332" cy="101566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Number of Classes :</a:t>
            </a:r>
          </a:p>
          <a:p>
            <a:endParaRPr lang="en-US" altLang="ja-JP" sz="1200" dirty="0">
              <a:solidFill>
                <a:schemeClr val="tx1"/>
              </a:solidFill>
              <a:latin typeface="+mn-lt"/>
            </a:endParaRPr>
          </a:p>
          <a:p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Angelina</a:t>
            </a:r>
            <a:r>
              <a:rPr lang="ja-JP" altLang="en-US" sz="12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Jolie  : 0</a:t>
            </a:r>
          </a:p>
          <a:p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Nu </a:t>
            </a:r>
            <a:r>
              <a:rPr lang="en-US" altLang="ja-JP" sz="1200" dirty="0" err="1">
                <a:solidFill>
                  <a:schemeClr val="tx1"/>
                </a:solidFill>
                <a:latin typeface="+mn-lt"/>
              </a:rPr>
              <a:t>Nu</a:t>
            </a:r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 Hlaing   : 1</a:t>
            </a:r>
          </a:p>
          <a:p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Will Smith    </a:t>
            </a:r>
            <a:r>
              <a:rPr lang="ja-JP" altLang="en-US" sz="1200" dirty="0">
                <a:solidFill>
                  <a:schemeClr val="tx1"/>
                </a:solidFill>
                <a:latin typeface="+mn-lt"/>
              </a:rPr>
              <a:t>  </a:t>
            </a:r>
            <a:r>
              <a:rPr lang="en-US" altLang="ja-JP" sz="1200" dirty="0">
                <a:solidFill>
                  <a:schemeClr val="tx1"/>
                </a:solidFill>
                <a:latin typeface="+mn-lt"/>
              </a:rPr>
              <a:t> : 2</a:t>
            </a:r>
            <a:endParaRPr lang="ja-JP" altLang="en-US" sz="1200" dirty="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A074EB24-BBA8-EBEA-A8DC-007792408E3D}"/>
              </a:ext>
            </a:extLst>
          </p:cNvPr>
          <p:cNvGrpSpPr/>
          <p:nvPr/>
        </p:nvGrpSpPr>
        <p:grpSpPr>
          <a:xfrm>
            <a:off x="3789069" y="653143"/>
            <a:ext cx="5158318" cy="4449149"/>
            <a:chOff x="3444506" y="587829"/>
            <a:chExt cx="5158318" cy="4449149"/>
          </a:xfrm>
        </p:grpSpPr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36E1CFE0-E588-59B2-A0B7-C75F0988E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43662" y="616563"/>
              <a:ext cx="4918128" cy="3200400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2D47740C-B5B7-C65B-600F-F6EC112BE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2992" y="1200248"/>
              <a:ext cx="4908797" cy="3535066"/>
            </a:xfrm>
            <a:prstGeom prst="rect">
              <a:avLst/>
            </a:prstGeom>
          </p:spPr>
        </p:pic>
        <p:pic>
          <p:nvPicPr>
            <p:cNvPr id="10" name="図 9">
              <a:extLst>
                <a:ext uri="{FF2B5EF4-FFF2-40B4-BE49-F238E27FC236}">
                  <a16:creationId xmlns:a16="http://schemas.microsoft.com/office/drawing/2014/main" id="{CC118A20-4308-5F86-58C7-EEBA0A8C7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43661" y="2068269"/>
              <a:ext cx="4928057" cy="2968709"/>
            </a:xfrm>
            <a:prstGeom prst="rect">
              <a:avLst/>
            </a:prstGeom>
          </p:spPr>
        </p:pic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184961A8-00EE-E8D3-0937-79C90731D10F}"/>
                </a:ext>
              </a:extLst>
            </p:cNvPr>
            <p:cNvSpPr/>
            <p:nvPr/>
          </p:nvSpPr>
          <p:spPr>
            <a:xfrm>
              <a:off x="3444506" y="587829"/>
              <a:ext cx="5158318" cy="444914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50686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62;p70">
            <a:extLst>
              <a:ext uri="{FF2B5EF4-FFF2-40B4-BE49-F238E27FC236}">
                <a16:creationId xmlns:a16="http://schemas.microsoft.com/office/drawing/2014/main" id="{E3266DAD-525D-0661-B0AF-9B23D1C16B05}"/>
              </a:ext>
            </a:extLst>
          </p:cNvPr>
          <p:cNvSpPr txBox="1">
            <a:spLocks/>
          </p:cNvSpPr>
          <p:nvPr/>
        </p:nvSpPr>
        <p:spPr>
          <a:xfrm>
            <a:off x="-1" y="-29949"/>
            <a:ext cx="9144001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9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pPr algn="ctr"/>
            <a:r>
              <a:rPr lang="en-US" sz="3200" dirty="0">
                <a:solidFill>
                  <a:srgbClr val="0070C0"/>
                </a:solidFill>
                <a:latin typeface="+mn-lt"/>
              </a:rPr>
              <a:t>Evaluation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2EA424E1-1DEB-632D-7536-47F65E402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89" y="599800"/>
            <a:ext cx="4067743" cy="197195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79DFD098-5963-74D4-5014-96C3D972E6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018" y="2699735"/>
            <a:ext cx="6763694" cy="222916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930;p72">
            <a:extLst>
              <a:ext uri="{FF2B5EF4-FFF2-40B4-BE49-F238E27FC236}">
                <a16:creationId xmlns:a16="http://schemas.microsoft.com/office/drawing/2014/main" id="{EF663EDD-7E29-E082-273F-FE79B435F8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344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User Interface</a:t>
            </a:r>
            <a:endParaRPr dirty="0">
              <a:solidFill>
                <a:srgbClr val="0070C0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Google Shape;1406;p50">
            <a:extLst>
              <a:ext uri="{FF2B5EF4-FFF2-40B4-BE49-F238E27FC236}">
                <a16:creationId xmlns:a16="http://schemas.microsoft.com/office/drawing/2014/main" id="{39BBD8D5-2BC8-F3C8-58CC-F89490D9C67E}"/>
              </a:ext>
            </a:extLst>
          </p:cNvPr>
          <p:cNvSpPr txBox="1">
            <a:spLocks/>
          </p:cNvSpPr>
          <p:nvPr/>
        </p:nvSpPr>
        <p:spPr>
          <a:xfrm>
            <a:off x="293703" y="634482"/>
            <a:ext cx="4741292" cy="3455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39700" indent="0">
              <a:spcBef>
                <a:spcPts val="1600"/>
              </a:spcBef>
              <a:buClr>
                <a:srgbClr val="00B0F0"/>
              </a:buClr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SA develops user interface using Streamlit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Title and Description</a:t>
            </a:r>
            <a:endParaRPr lang="en-US" altLang="ja-JP" sz="1200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Capabilities and Limitations</a:t>
            </a:r>
            <a:endParaRPr lang="en-US" sz="1200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Image Upload Section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Webcam Feed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Face Prediction Results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Daily Attendance CSV File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Contact Us</a:t>
            </a:r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96850A82-0B47-2F99-7D07-2E21F1033EAD}"/>
              </a:ext>
            </a:extLst>
          </p:cNvPr>
          <p:cNvGrpSpPr/>
          <p:nvPr/>
        </p:nvGrpSpPr>
        <p:grpSpPr>
          <a:xfrm>
            <a:off x="3396527" y="1726163"/>
            <a:ext cx="5672828" cy="3181739"/>
            <a:chOff x="3396527" y="1726163"/>
            <a:chExt cx="5672828" cy="3181739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4D8F08C-B206-2520-8879-C1A1797052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57511" y="1838130"/>
              <a:ext cx="5550860" cy="2957803"/>
            </a:xfrm>
            <a:prstGeom prst="rect">
              <a:avLst/>
            </a:prstGeom>
          </p:spPr>
        </p:pic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5D2510B9-1FB4-AF31-40B7-5550A0C2B507}"/>
                </a:ext>
              </a:extLst>
            </p:cNvPr>
            <p:cNvSpPr/>
            <p:nvPr/>
          </p:nvSpPr>
          <p:spPr>
            <a:xfrm>
              <a:off x="3396527" y="1726163"/>
              <a:ext cx="5672828" cy="318173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54730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740;p65">
            <a:extLst>
              <a:ext uri="{FF2B5EF4-FFF2-40B4-BE49-F238E27FC236}">
                <a16:creationId xmlns:a16="http://schemas.microsoft.com/office/drawing/2014/main" id="{A899227D-1FA5-2B0E-90FC-3B18EBF529E5}"/>
              </a:ext>
            </a:extLst>
          </p:cNvPr>
          <p:cNvSpPr txBox="1">
            <a:spLocks/>
          </p:cNvSpPr>
          <p:nvPr/>
        </p:nvSpPr>
        <p:spPr>
          <a:xfrm>
            <a:off x="5032698" y="1673914"/>
            <a:ext cx="3933066" cy="859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iro"/>
              <a:buChar char="●"/>
              <a:defRPr sz="1600" b="0" i="0" u="none" strike="noStrike" cap="none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iro"/>
              <a:buChar char="○"/>
              <a:defRPr sz="1400" b="0" i="0" u="none" strike="noStrike" cap="none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iro"/>
              <a:buChar char="■"/>
              <a:defRPr sz="1400" b="0" i="0" u="none" strike="noStrike" cap="none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iro"/>
              <a:buChar char="●"/>
              <a:defRPr sz="1400" b="0" i="0" u="none" strike="noStrike" cap="none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iro"/>
              <a:buChar char="○"/>
              <a:defRPr sz="1400" b="0" i="0" u="none" strike="noStrike" cap="none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iro"/>
              <a:buChar char="■"/>
              <a:defRPr sz="1400" b="0" i="0" u="none" strike="noStrike" cap="none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iro"/>
              <a:buChar char="●"/>
              <a:defRPr sz="1400" b="0" i="0" u="none" strike="noStrike" cap="none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iro"/>
              <a:buChar char="○"/>
              <a:defRPr sz="1400" b="0" i="0" u="none" strike="noStrike" cap="none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iro"/>
              <a:buChar char="■"/>
              <a:defRPr sz="1400" b="0" i="0" u="none" strike="noStrike" cap="none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12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・ </a:t>
            </a:r>
            <a:r>
              <a:rPr lang="en-US" altLang="ja-JP" sz="12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</a:t>
            </a:r>
            <a:r>
              <a:rPr lang="en-US" sz="12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asy to use with user-centric design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chemeClr val="tx1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12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・</a:t>
            </a:r>
            <a:r>
              <a:rPr lang="en-US" altLang="ja-JP" sz="12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People just need to stand in front of a camera 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ja-JP" altLang="en-US" sz="12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　</a:t>
            </a:r>
            <a:r>
              <a:rPr lang="en-US" altLang="ja-JP" sz="12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- no special cards or lists.</a:t>
            </a:r>
            <a:endParaRPr lang="en-US" sz="1200" dirty="0">
              <a:solidFill>
                <a:schemeClr val="tx1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7" name="Google Shape;1742;p65">
            <a:extLst>
              <a:ext uri="{FF2B5EF4-FFF2-40B4-BE49-F238E27FC236}">
                <a16:creationId xmlns:a16="http://schemas.microsoft.com/office/drawing/2014/main" id="{F1152B77-FB7A-E9BD-4D28-FDBCCCC1AA59}"/>
              </a:ext>
            </a:extLst>
          </p:cNvPr>
          <p:cNvSpPr txBox="1">
            <a:spLocks/>
          </p:cNvSpPr>
          <p:nvPr/>
        </p:nvSpPr>
        <p:spPr>
          <a:xfrm>
            <a:off x="604381" y="1638647"/>
            <a:ext cx="4428317" cy="1113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1200" dirty="0">
                <a:latin typeface="+mn-lt"/>
                <a:cs typeface="Lato" panose="020F0502020204030203" pitchFamily="34" charset="0"/>
              </a:rPr>
              <a:t>・</a:t>
            </a:r>
            <a:r>
              <a:rPr lang="en-US" altLang="ja-JP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Don’t save any input data from users</a:t>
            </a:r>
          </a:p>
          <a:p>
            <a:endParaRPr lang="en-US" altLang="ja-JP" sz="1200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ja-JP" altLang="en-US" sz="1200" dirty="0">
                <a:latin typeface="+mn-lt"/>
                <a:cs typeface="Lato" panose="020F0502020204030203" pitchFamily="34" charset="0"/>
              </a:rPr>
              <a:t>・ </a:t>
            </a:r>
            <a:r>
              <a:rPr lang="en-US" altLang="ja-JP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Avoid deploying the system where it could be used for unethical purposes</a:t>
            </a:r>
          </a:p>
        </p:txBody>
      </p:sp>
      <p:sp>
        <p:nvSpPr>
          <p:cNvPr id="18" name="Google Shape;1743;p65">
            <a:extLst>
              <a:ext uri="{FF2B5EF4-FFF2-40B4-BE49-F238E27FC236}">
                <a16:creationId xmlns:a16="http://schemas.microsoft.com/office/drawing/2014/main" id="{D970950F-3637-07BD-A230-39681D04068D}"/>
              </a:ext>
            </a:extLst>
          </p:cNvPr>
          <p:cNvSpPr txBox="1">
            <a:spLocks/>
          </p:cNvSpPr>
          <p:nvPr/>
        </p:nvSpPr>
        <p:spPr>
          <a:xfrm>
            <a:off x="665494" y="3432833"/>
            <a:ext cx="3721998" cy="658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ja-JP" altLang="en-US" sz="1200" dirty="0">
                <a:latin typeface="+mn-lt"/>
                <a:cs typeface="Lato" panose="020F0502020204030203" pitchFamily="34" charset="0"/>
              </a:rPr>
              <a:t>・</a:t>
            </a:r>
            <a:r>
              <a:rPr lang="en-US" altLang="ja-JP" sz="1200" dirty="0">
                <a:latin typeface="+mn-lt"/>
                <a:cs typeface="Lato" panose="020F0502020204030203" pitchFamily="34" charset="0"/>
              </a:rPr>
              <a:t> Treat everyone fairly and equally without any bias based on factors like race, gender, or background</a:t>
            </a:r>
            <a:endParaRPr lang="en-US" altLang="ja-JP" sz="1200" dirty="0">
              <a:solidFill>
                <a:schemeClr val="tx1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9" name="Google Shape;1744;p65">
            <a:extLst>
              <a:ext uri="{FF2B5EF4-FFF2-40B4-BE49-F238E27FC236}">
                <a16:creationId xmlns:a16="http://schemas.microsoft.com/office/drawing/2014/main" id="{D67ECD3F-A081-CFCA-3223-138E93275BD4}"/>
              </a:ext>
            </a:extLst>
          </p:cNvPr>
          <p:cNvSpPr txBox="1">
            <a:spLocks/>
          </p:cNvSpPr>
          <p:nvPr/>
        </p:nvSpPr>
        <p:spPr>
          <a:xfrm>
            <a:off x="4903023" y="3414147"/>
            <a:ext cx="4129009" cy="11898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ja-JP" altLang="en-US" sz="1200" dirty="0">
                <a:latin typeface="+mn-lt"/>
                <a:cs typeface="Lato" panose="020F0502020204030203" pitchFamily="34" charset="0"/>
              </a:rPr>
              <a:t>・</a:t>
            </a:r>
            <a:r>
              <a:rPr lang="en-US" altLang="ja-JP" sz="1200" dirty="0">
                <a:latin typeface="+mn-lt"/>
                <a:cs typeface="Lato" panose="020F0502020204030203" pitchFamily="34" charset="0"/>
              </a:rPr>
              <a:t>Sometimes, it doesn't work as well if someone looks different.</a:t>
            </a:r>
          </a:p>
          <a:p>
            <a:endParaRPr lang="en-US" altLang="ja-JP" sz="1200" dirty="0">
              <a:latin typeface="+mn-lt"/>
              <a:cs typeface="Lato" panose="020F0502020204030203" pitchFamily="34" charset="0"/>
            </a:endParaRPr>
          </a:p>
          <a:p>
            <a:r>
              <a:rPr lang="ja-JP" altLang="en-US" sz="1200" dirty="0">
                <a:latin typeface="+mn-lt"/>
                <a:cs typeface="Lato" panose="020F0502020204030203" pitchFamily="34" charset="0"/>
              </a:rPr>
              <a:t>・ </a:t>
            </a:r>
            <a:r>
              <a:rPr lang="en-US" altLang="ja-JP" sz="12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May vary depending on lighting conditions, camera quality, and camera angle</a:t>
            </a:r>
          </a:p>
          <a:p>
            <a:endParaRPr lang="en-US" altLang="ja-JP" sz="1200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0" name="Google Shape;1745;p65">
            <a:extLst>
              <a:ext uri="{FF2B5EF4-FFF2-40B4-BE49-F238E27FC236}">
                <a16:creationId xmlns:a16="http://schemas.microsoft.com/office/drawing/2014/main" id="{B53E9F19-F658-81AB-15CB-AF590782F337}"/>
              </a:ext>
            </a:extLst>
          </p:cNvPr>
          <p:cNvSpPr txBox="1">
            <a:spLocks/>
          </p:cNvSpPr>
          <p:nvPr/>
        </p:nvSpPr>
        <p:spPr>
          <a:xfrm>
            <a:off x="5032698" y="1211434"/>
            <a:ext cx="243529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ja-JP" sz="2500" dirty="0">
                <a:solidFill>
                  <a:srgbClr val="00B0F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Explainability</a:t>
            </a:r>
            <a:endParaRPr lang="en-US" sz="2500" dirty="0">
              <a:solidFill>
                <a:srgbClr val="00B0F0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" name="Google Shape;1747;p65">
            <a:extLst>
              <a:ext uri="{FF2B5EF4-FFF2-40B4-BE49-F238E27FC236}">
                <a16:creationId xmlns:a16="http://schemas.microsoft.com/office/drawing/2014/main" id="{03CCB973-67DF-4538-D068-4B2F3B4913E0}"/>
              </a:ext>
            </a:extLst>
          </p:cNvPr>
          <p:cNvSpPr txBox="1">
            <a:spLocks/>
          </p:cNvSpPr>
          <p:nvPr/>
        </p:nvSpPr>
        <p:spPr>
          <a:xfrm>
            <a:off x="665494" y="1196314"/>
            <a:ext cx="3075493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ja-JP" sz="2500" dirty="0">
                <a:solidFill>
                  <a:srgbClr val="00B0F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Privacy &amp; Security</a:t>
            </a:r>
            <a:endParaRPr lang="en-US" sz="2500" dirty="0">
              <a:solidFill>
                <a:srgbClr val="00B0F0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2" name="Google Shape;1748;p65">
            <a:extLst>
              <a:ext uri="{FF2B5EF4-FFF2-40B4-BE49-F238E27FC236}">
                <a16:creationId xmlns:a16="http://schemas.microsoft.com/office/drawing/2014/main" id="{2242C52E-60DB-E475-0145-78169AC26541}"/>
              </a:ext>
            </a:extLst>
          </p:cNvPr>
          <p:cNvSpPr txBox="1">
            <a:spLocks/>
          </p:cNvSpPr>
          <p:nvPr/>
        </p:nvSpPr>
        <p:spPr>
          <a:xfrm>
            <a:off x="816066" y="2955233"/>
            <a:ext cx="1665877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buSzPts val="1800"/>
            </a:pPr>
            <a:r>
              <a:rPr lang="en-US" altLang="ja-JP" sz="2500" dirty="0">
                <a:solidFill>
                  <a:srgbClr val="00B0F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Fairness</a:t>
            </a:r>
          </a:p>
        </p:txBody>
      </p:sp>
      <p:sp>
        <p:nvSpPr>
          <p:cNvPr id="23" name="Google Shape;1749;p65">
            <a:extLst>
              <a:ext uri="{FF2B5EF4-FFF2-40B4-BE49-F238E27FC236}">
                <a16:creationId xmlns:a16="http://schemas.microsoft.com/office/drawing/2014/main" id="{B520E399-F74E-56D2-B129-444BD2727B11}"/>
              </a:ext>
            </a:extLst>
          </p:cNvPr>
          <p:cNvSpPr txBox="1">
            <a:spLocks/>
          </p:cNvSpPr>
          <p:nvPr/>
        </p:nvSpPr>
        <p:spPr>
          <a:xfrm>
            <a:off x="5176730" y="2845660"/>
            <a:ext cx="2558348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>
              <a:buSzPts val="1800"/>
            </a:pPr>
            <a:r>
              <a:rPr lang="en-US" altLang="ja-JP" sz="2500" dirty="0">
                <a:solidFill>
                  <a:srgbClr val="00B0F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Limitations</a:t>
            </a:r>
          </a:p>
        </p:txBody>
      </p:sp>
      <p:sp>
        <p:nvSpPr>
          <p:cNvPr id="26" name="Google Shape;662;p70">
            <a:extLst>
              <a:ext uri="{FF2B5EF4-FFF2-40B4-BE49-F238E27FC236}">
                <a16:creationId xmlns:a16="http://schemas.microsoft.com/office/drawing/2014/main" id="{D4A1977C-3501-7086-F7D1-ED9C37FAEAA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680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9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pPr algn="ctr"/>
            <a:r>
              <a:rPr lang="en-US" dirty="0">
                <a:solidFill>
                  <a:srgbClr val="0070C0"/>
                </a:solidFill>
                <a:latin typeface="+mn-lt"/>
              </a:rPr>
              <a:t>AI Ethics</a:t>
            </a:r>
          </a:p>
        </p:txBody>
      </p:sp>
    </p:spTree>
    <p:extLst>
      <p:ext uri="{BB962C8B-B14F-4D97-AF65-F5344CB8AC3E}">
        <p14:creationId xmlns:p14="http://schemas.microsoft.com/office/powerpoint/2010/main" val="366934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62;p70">
            <a:extLst>
              <a:ext uri="{FF2B5EF4-FFF2-40B4-BE49-F238E27FC236}">
                <a16:creationId xmlns:a16="http://schemas.microsoft.com/office/drawing/2014/main" id="{EA953F97-C270-25DF-5C57-A5556B6BBD46}"/>
              </a:ext>
            </a:extLst>
          </p:cNvPr>
          <p:cNvSpPr txBox="1">
            <a:spLocks/>
          </p:cNvSpPr>
          <p:nvPr/>
        </p:nvSpPr>
        <p:spPr>
          <a:xfrm>
            <a:off x="0" y="-1956"/>
            <a:ext cx="9090368" cy="636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9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pPr algn="ctr"/>
            <a:r>
              <a:rPr lang="en-US" sz="3200" dirty="0">
                <a:solidFill>
                  <a:srgbClr val="0070C0"/>
                </a:solidFill>
                <a:latin typeface="+mn-lt"/>
              </a:rPr>
              <a:t>Future Work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CFB4E07-DCE2-B731-000D-6E1118BB3835}"/>
              </a:ext>
            </a:extLst>
          </p:cNvPr>
          <p:cNvSpPr txBox="1"/>
          <p:nvPr/>
        </p:nvSpPr>
        <p:spPr>
          <a:xfrm>
            <a:off x="900583" y="1605308"/>
            <a:ext cx="7907515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>
                <a:solidFill>
                  <a:srgbClr val="00B0F0"/>
                </a:solidFill>
                <a:latin typeface="+mn-lt"/>
              </a:rPr>
              <a:t>Model optimization</a:t>
            </a:r>
            <a:r>
              <a:rPr lang="en-US" altLang="ja-JP" dirty="0">
                <a:latin typeface="+mn-lt"/>
              </a:rPr>
              <a:t> : </a:t>
            </a:r>
            <a:br>
              <a:rPr lang="en-US" altLang="ja-JP" dirty="0">
                <a:latin typeface="+mn-lt"/>
              </a:rPr>
            </a:br>
            <a:r>
              <a:rPr lang="en-US" altLang="ja-JP" dirty="0">
                <a:latin typeface="+mn-lt"/>
              </a:rPr>
              <a:t>To extend the model to be more culturally sensitive and adaptable. Train model with unique ID rather than Name.</a:t>
            </a:r>
            <a:br>
              <a:rPr lang="en-US" altLang="ja-JP" dirty="0">
                <a:latin typeface="+mn-lt"/>
              </a:rPr>
            </a:br>
            <a:br>
              <a:rPr lang="en-US" altLang="ja-JP" dirty="0">
                <a:latin typeface="+mn-lt"/>
              </a:rPr>
            </a:br>
            <a:r>
              <a:rPr lang="en-US" altLang="ja-JP" dirty="0">
                <a:solidFill>
                  <a:srgbClr val="00B0F0"/>
                </a:solidFill>
                <a:latin typeface="+mn-lt"/>
              </a:rPr>
              <a:t>Dataset expansion</a:t>
            </a:r>
            <a:r>
              <a:rPr lang="en-US" altLang="ja-JP" dirty="0">
                <a:latin typeface="+mn-lt"/>
              </a:rPr>
              <a:t> : </a:t>
            </a:r>
            <a:br>
              <a:rPr lang="en-US" altLang="ja-JP" dirty="0">
                <a:latin typeface="+mn-lt"/>
              </a:rPr>
            </a:br>
            <a:r>
              <a:rPr lang="en-US" altLang="ja-JP" dirty="0">
                <a:latin typeface="+mn-lt"/>
              </a:rPr>
              <a:t>To expand and diversify the dataset to ensure it represents a wide range of people. </a:t>
            </a:r>
            <a:br>
              <a:rPr lang="en-US" altLang="ja-JP" dirty="0">
                <a:latin typeface="+mn-lt"/>
              </a:rPr>
            </a:br>
            <a:br>
              <a:rPr lang="en-US" altLang="ja-JP" dirty="0">
                <a:latin typeface="+mn-lt"/>
              </a:rPr>
            </a:br>
            <a:r>
              <a:rPr lang="en-US" altLang="ja-JP" dirty="0">
                <a:solidFill>
                  <a:srgbClr val="00B0F0"/>
                </a:solidFill>
                <a:latin typeface="+mn-lt"/>
              </a:rPr>
              <a:t>Data augmentation</a:t>
            </a:r>
            <a:r>
              <a:rPr lang="en-US" altLang="ja-JP" dirty="0">
                <a:latin typeface="+mn-lt"/>
              </a:rPr>
              <a:t>: </a:t>
            </a:r>
            <a:br>
              <a:rPr lang="en-US" altLang="ja-JP" dirty="0">
                <a:latin typeface="+mn-lt"/>
              </a:rPr>
            </a:br>
            <a:r>
              <a:rPr lang="en-US" altLang="ja-JP" dirty="0">
                <a:latin typeface="+mn-lt"/>
              </a:rPr>
              <a:t>To improve performance in challenging environments, such as varying lighting conditions, pose variations that can impact accurate face recognition</a:t>
            </a:r>
          </a:p>
          <a:p>
            <a:endParaRPr lang="en-US" altLang="ja-JP" dirty="0">
              <a:latin typeface="+mn-lt"/>
            </a:endParaRPr>
          </a:p>
          <a:p>
            <a:r>
              <a:rPr lang="en-US" altLang="ja-JP" dirty="0">
                <a:solidFill>
                  <a:srgbClr val="00B0F0"/>
                </a:solidFill>
                <a:latin typeface="+mn-lt"/>
              </a:rPr>
              <a:t>Real-time Performance</a:t>
            </a:r>
            <a:r>
              <a:rPr lang="en-US" altLang="ja-JP" dirty="0">
                <a:latin typeface="+mn-lt"/>
              </a:rPr>
              <a:t> :</a:t>
            </a:r>
          </a:p>
          <a:p>
            <a:r>
              <a:rPr lang="en-US" altLang="ja-JP" dirty="0">
                <a:latin typeface="+mn-lt"/>
              </a:rPr>
              <a:t>To optimize the model for real-time processing to provide immediate updates without delay.</a:t>
            </a:r>
            <a:endParaRPr lang="ja-JP" altLang="en-US" dirty="0">
              <a:latin typeface="+mn-lt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05DF829-E73E-BE97-250B-B213743E3BAA}"/>
              </a:ext>
            </a:extLst>
          </p:cNvPr>
          <p:cNvSpPr txBox="1"/>
          <p:nvPr/>
        </p:nvSpPr>
        <p:spPr>
          <a:xfrm>
            <a:off x="900583" y="902151"/>
            <a:ext cx="79075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>
                <a:latin typeface="+mn-lt"/>
              </a:rPr>
              <a:t>Due to lack of time and resources we conclude at an intermediate state of this work. </a:t>
            </a:r>
          </a:p>
          <a:p>
            <a:r>
              <a:rPr lang="en-US" altLang="ja-JP" dirty="0">
                <a:latin typeface="+mn-lt"/>
              </a:rPr>
              <a:t>Whoever wishes to proceed further can take these points!</a:t>
            </a:r>
          </a:p>
        </p:txBody>
      </p:sp>
    </p:spTree>
    <p:extLst>
      <p:ext uri="{BB962C8B-B14F-4D97-AF65-F5344CB8AC3E}">
        <p14:creationId xmlns:p14="http://schemas.microsoft.com/office/powerpoint/2010/main" val="3473969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4"/>
          <p:cNvSpPr txBox="1">
            <a:spLocks noGrp="1"/>
          </p:cNvSpPr>
          <p:nvPr>
            <p:ph type="title"/>
          </p:nvPr>
        </p:nvSpPr>
        <p:spPr>
          <a:xfrm>
            <a:off x="-382555" y="0"/>
            <a:ext cx="9144000" cy="70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  <a:latin typeface="+mn-lt"/>
              </a:rPr>
              <a:t>Our Team</a:t>
            </a:r>
            <a:endParaRPr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540" name="Google Shape;540;p64"/>
          <p:cNvSpPr txBox="1">
            <a:spLocks noGrp="1"/>
          </p:cNvSpPr>
          <p:nvPr>
            <p:ph type="subTitle" idx="3"/>
          </p:nvPr>
        </p:nvSpPr>
        <p:spPr>
          <a:xfrm>
            <a:off x="1726416" y="2573524"/>
            <a:ext cx="23307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latin typeface="+mn-lt"/>
              </a:rPr>
              <a:t>Tr. Cynthia</a:t>
            </a:r>
            <a:endParaRPr dirty="0">
              <a:latin typeface="+mn-lt"/>
            </a:endParaRPr>
          </a:p>
        </p:txBody>
      </p:sp>
      <p:sp>
        <p:nvSpPr>
          <p:cNvPr id="542" name="Google Shape;542;p64"/>
          <p:cNvSpPr txBox="1">
            <a:spLocks noGrp="1"/>
          </p:cNvSpPr>
          <p:nvPr>
            <p:ph type="subTitle" idx="2"/>
          </p:nvPr>
        </p:nvSpPr>
        <p:spPr>
          <a:xfrm>
            <a:off x="1504497" y="3041391"/>
            <a:ext cx="316951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</a:rPr>
              <a:t>Supervisor of Computer Vision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n-lt"/>
              </a:rPr>
              <a:t>Batch - 7</a:t>
            </a:r>
            <a:endParaRPr dirty="0">
              <a:latin typeface="+mn-lt"/>
            </a:endParaRPr>
          </a:p>
        </p:txBody>
      </p:sp>
      <p:sp>
        <p:nvSpPr>
          <p:cNvPr id="543" name="Google Shape;543;p64"/>
          <p:cNvSpPr txBox="1">
            <a:spLocks noGrp="1"/>
          </p:cNvSpPr>
          <p:nvPr>
            <p:ph type="subTitle" idx="4"/>
          </p:nvPr>
        </p:nvSpPr>
        <p:spPr>
          <a:xfrm>
            <a:off x="5180524" y="3785851"/>
            <a:ext cx="23307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latin typeface="+mn-lt"/>
              </a:rPr>
              <a:t>Nu </a:t>
            </a:r>
            <a:r>
              <a:rPr lang="en-US" altLang="ja-JP" dirty="0" err="1">
                <a:latin typeface="+mn-lt"/>
              </a:rPr>
              <a:t>Nu</a:t>
            </a:r>
            <a:r>
              <a:rPr lang="en-US" altLang="ja-JP" dirty="0">
                <a:latin typeface="+mn-lt"/>
              </a:rPr>
              <a:t> Hlaing</a:t>
            </a:r>
            <a:endParaRPr dirty="0">
              <a:latin typeface="+mn-lt"/>
            </a:endParaRPr>
          </a:p>
        </p:txBody>
      </p:sp>
      <p:sp>
        <p:nvSpPr>
          <p:cNvPr id="522" name="字幕 521">
            <a:extLst>
              <a:ext uri="{FF2B5EF4-FFF2-40B4-BE49-F238E27FC236}">
                <a16:creationId xmlns:a16="http://schemas.microsoft.com/office/drawing/2014/main" id="{44E4F8FC-0C08-903D-C442-30BB7972E9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22875" y="4239151"/>
            <a:ext cx="3048105" cy="5727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latin typeface="+mn-lt"/>
              </a:rPr>
              <a:t>Candidate of Computer Vision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dirty="0">
                <a:latin typeface="+mn-lt"/>
              </a:rPr>
              <a:t>Batch - 7</a:t>
            </a:r>
          </a:p>
          <a:p>
            <a:endParaRPr lang="ja-JP" altLang="en-US" dirty="0">
              <a:latin typeface="+mn-lt"/>
            </a:endParaRPr>
          </a:p>
        </p:txBody>
      </p:sp>
      <p:grpSp>
        <p:nvGrpSpPr>
          <p:cNvPr id="536" name="Google Shape;9672;p90">
            <a:extLst>
              <a:ext uri="{FF2B5EF4-FFF2-40B4-BE49-F238E27FC236}">
                <a16:creationId xmlns:a16="http://schemas.microsoft.com/office/drawing/2014/main" id="{997C64A4-833A-E775-520F-E586A1A5178E}"/>
              </a:ext>
            </a:extLst>
          </p:cNvPr>
          <p:cNvGrpSpPr/>
          <p:nvPr/>
        </p:nvGrpSpPr>
        <p:grpSpPr>
          <a:xfrm>
            <a:off x="1921566" y="1125157"/>
            <a:ext cx="1940401" cy="1446593"/>
            <a:chOff x="4876780" y="2418064"/>
            <a:chExt cx="407774" cy="356627"/>
          </a:xfrm>
        </p:grpSpPr>
        <p:sp>
          <p:nvSpPr>
            <p:cNvPr id="537" name="Google Shape;9673;p90">
              <a:extLst>
                <a:ext uri="{FF2B5EF4-FFF2-40B4-BE49-F238E27FC236}">
                  <a16:creationId xmlns:a16="http://schemas.microsoft.com/office/drawing/2014/main" id="{50E85592-D756-D659-4B44-9E8BD1CFE121}"/>
                </a:ext>
              </a:extLst>
            </p:cNvPr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38" name="Google Shape;9674;p90">
              <a:extLst>
                <a:ext uri="{FF2B5EF4-FFF2-40B4-BE49-F238E27FC236}">
                  <a16:creationId xmlns:a16="http://schemas.microsoft.com/office/drawing/2014/main" id="{34275E72-D6EF-2830-A589-AC9F92C73049}"/>
                </a:ext>
              </a:extLst>
            </p:cNvPr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41" name="Google Shape;9675;p90">
              <a:extLst>
                <a:ext uri="{FF2B5EF4-FFF2-40B4-BE49-F238E27FC236}">
                  <a16:creationId xmlns:a16="http://schemas.microsoft.com/office/drawing/2014/main" id="{77900DF9-65C6-525E-2A80-79D6585EE809}"/>
                </a:ext>
              </a:extLst>
            </p:cNvPr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44" name="Google Shape;9676;p90">
              <a:extLst>
                <a:ext uri="{FF2B5EF4-FFF2-40B4-BE49-F238E27FC236}">
                  <a16:creationId xmlns:a16="http://schemas.microsoft.com/office/drawing/2014/main" id="{2D98175F-A43F-066C-079A-AA1C234110FC}"/>
                </a:ext>
              </a:extLst>
            </p:cNvPr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45" name="Google Shape;9677;p90">
              <a:extLst>
                <a:ext uri="{FF2B5EF4-FFF2-40B4-BE49-F238E27FC236}">
                  <a16:creationId xmlns:a16="http://schemas.microsoft.com/office/drawing/2014/main" id="{18B5299A-61A5-BE4F-5E61-8CB83D084C26}"/>
                </a:ext>
              </a:extLst>
            </p:cNvPr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46" name="Google Shape;9678;p90">
              <a:extLst>
                <a:ext uri="{FF2B5EF4-FFF2-40B4-BE49-F238E27FC236}">
                  <a16:creationId xmlns:a16="http://schemas.microsoft.com/office/drawing/2014/main" id="{AAAABDAF-4321-71E0-DEE4-6CE6AA0EB84E}"/>
                </a:ext>
              </a:extLst>
            </p:cNvPr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47" name="Google Shape;9679;p90">
              <a:extLst>
                <a:ext uri="{FF2B5EF4-FFF2-40B4-BE49-F238E27FC236}">
                  <a16:creationId xmlns:a16="http://schemas.microsoft.com/office/drawing/2014/main" id="{E8F6634C-B5E9-AE7B-D56A-9943D418E0CE}"/>
                </a:ext>
              </a:extLst>
            </p:cNvPr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48" name="Google Shape;9680;p90">
              <a:extLst>
                <a:ext uri="{FF2B5EF4-FFF2-40B4-BE49-F238E27FC236}">
                  <a16:creationId xmlns:a16="http://schemas.microsoft.com/office/drawing/2014/main" id="{6959F6CF-7870-FAA8-257B-E4106BE8317C}"/>
                </a:ext>
              </a:extLst>
            </p:cNvPr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grpSp>
        <p:nvGrpSpPr>
          <p:cNvPr id="549" name="Google Shape;10412;p91">
            <a:extLst>
              <a:ext uri="{FF2B5EF4-FFF2-40B4-BE49-F238E27FC236}">
                <a16:creationId xmlns:a16="http://schemas.microsoft.com/office/drawing/2014/main" id="{FEC30FC5-CAF3-017B-E3E8-D9B352220824}"/>
              </a:ext>
            </a:extLst>
          </p:cNvPr>
          <p:cNvGrpSpPr/>
          <p:nvPr/>
        </p:nvGrpSpPr>
        <p:grpSpPr>
          <a:xfrm>
            <a:off x="5896947" y="2739753"/>
            <a:ext cx="898981" cy="1046098"/>
            <a:chOff x="6709751" y="2881842"/>
            <a:chExt cx="261075" cy="347815"/>
          </a:xfrm>
        </p:grpSpPr>
        <p:sp>
          <p:nvSpPr>
            <p:cNvPr id="550" name="Google Shape;10413;p91">
              <a:extLst>
                <a:ext uri="{FF2B5EF4-FFF2-40B4-BE49-F238E27FC236}">
                  <a16:creationId xmlns:a16="http://schemas.microsoft.com/office/drawing/2014/main" id="{3413FB11-CE67-E534-D019-443BD3D4F6CB}"/>
                </a:ext>
              </a:extLst>
            </p:cNvPr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51" name="Google Shape;10414;p91">
              <a:extLst>
                <a:ext uri="{FF2B5EF4-FFF2-40B4-BE49-F238E27FC236}">
                  <a16:creationId xmlns:a16="http://schemas.microsoft.com/office/drawing/2014/main" id="{062FF94E-085F-45E9-9B8A-4A1FFB4E86E4}"/>
                </a:ext>
              </a:extLst>
            </p:cNvPr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52" name="Google Shape;10415;p91">
              <a:extLst>
                <a:ext uri="{FF2B5EF4-FFF2-40B4-BE49-F238E27FC236}">
                  <a16:creationId xmlns:a16="http://schemas.microsoft.com/office/drawing/2014/main" id="{24B85F75-FB80-B37B-381D-EB913DDD24F7}"/>
                </a:ext>
              </a:extLst>
            </p:cNvPr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53" name="Google Shape;10416;p91">
              <a:extLst>
                <a:ext uri="{FF2B5EF4-FFF2-40B4-BE49-F238E27FC236}">
                  <a16:creationId xmlns:a16="http://schemas.microsoft.com/office/drawing/2014/main" id="{CAF63E50-4D27-EBCD-B050-C1790C63FC4C}"/>
                </a:ext>
              </a:extLst>
            </p:cNvPr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54" name="Google Shape;10417;p91">
              <a:extLst>
                <a:ext uri="{FF2B5EF4-FFF2-40B4-BE49-F238E27FC236}">
                  <a16:creationId xmlns:a16="http://schemas.microsoft.com/office/drawing/2014/main" id="{F9A4EB0D-FF40-19AC-01AE-FD0F42B43FA2}"/>
                </a:ext>
              </a:extLst>
            </p:cNvPr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55" name="Google Shape;10418;p91">
              <a:extLst>
                <a:ext uri="{FF2B5EF4-FFF2-40B4-BE49-F238E27FC236}">
                  <a16:creationId xmlns:a16="http://schemas.microsoft.com/office/drawing/2014/main" id="{130F0424-0498-CB80-B712-BCED3013CAAA}"/>
                </a:ext>
              </a:extLst>
            </p:cNvPr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pic>
        <p:nvPicPr>
          <p:cNvPr id="2" name="図 1" descr="図形 が含まれている画像&#10;&#10;自動的に生成された説明">
            <a:extLst>
              <a:ext uri="{FF2B5EF4-FFF2-40B4-BE49-F238E27FC236}">
                <a16:creationId xmlns:a16="http://schemas.microsoft.com/office/drawing/2014/main" id="{8A1B6F1D-462B-0274-BE40-DCA868479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3902" y="61320"/>
            <a:ext cx="898841" cy="68427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70"/>
          <p:cNvSpPr txBox="1">
            <a:spLocks noGrp="1"/>
          </p:cNvSpPr>
          <p:nvPr>
            <p:ph type="title"/>
          </p:nvPr>
        </p:nvSpPr>
        <p:spPr>
          <a:xfrm>
            <a:off x="2391900" y="172995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  <a:latin typeface="+mn-lt"/>
              </a:rPr>
              <a:t>LIVE DEMO</a:t>
            </a:r>
            <a:endParaRPr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2" name="Google Shape;662;p70">
            <a:extLst>
              <a:ext uri="{FF2B5EF4-FFF2-40B4-BE49-F238E27FC236}">
                <a16:creationId xmlns:a16="http://schemas.microsoft.com/office/drawing/2014/main" id="{84B908FA-35D0-04E0-054A-29BDD519C5BE}"/>
              </a:ext>
            </a:extLst>
          </p:cNvPr>
          <p:cNvSpPr txBox="1">
            <a:spLocks/>
          </p:cNvSpPr>
          <p:nvPr/>
        </p:nvSpPr>
        <p:spPr>
          <a:xfrm>
            <a:off x="1900488" y="2705878"/>
            <a:ext cx="5713292" cy="419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43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r>
              <a:rPr lang="en-US" sz="1200" dirty="0">
                <a:solidFill>
                  <a:srgbClr val="0070C0"/>
                </a:solidFill>
                <a:latin typeface="+mn-lt"/>
              </a:rPr>
              <a:t>https://github.com/NuNuHlaing/Smart-Attendance.git</a:t>
            </a:r>
          </a:p>
        </p:txBody>
      </p:sp>
    </p:spTree>
    <p:extLst>
      <p:ext uri="{BB962C8B-B14F-4D97-AF65-F5344CB8AC3E}">
        <p14:creationId xmlns:p14="http://schemas.microsoft.com/office/powerpoint/2010/main" val="14633517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70"/>
          <p:cNvSpPr txBox="1">
            <a:spLocks noGrp="1"/>
          </p:cNvSpPr>
          <p:nvPr>
            <p:ph type="title"/>
          </p:nvPr>
        </p:nvSpPr>
        <p:spPr>
          <a:xfrm>
            <a:off x="2457214" y="1838874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70C0"/>
                </a:solidFill>
                <a:latin typeface="+mn-lt"/>
              </a:rPr>
              <a:t>Q &amp; A</a:t>
            </a:r>
            <a:endParaRPr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71083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406;p50">
            <a:extLst>
              <a:ext uri="{FF2B5EF4-FFF2-40B4-BE49-F238E27FC236}">
                <a16:creationId xmlns:a16="http://schemas.microsoft.com/office/drawing/2014/main" id="{53077C37-2F8F-6B64-2C03-93A2779EB524}"/>
              </a:ext>
            </a:extLst>
          </p:cNvPr>
          <p:cNvSpPr txBox="1">
            <a:spLocks/>
          </p:cNvSpPr>
          <p:nvPr/>
        </p:nvSpPr>
        <p:spPr>
          <a:xfrm>
            <a:off x="662473" y="1327199"/>
            <a:ext cx="7968343" cy="2545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Face Recognition: https</a:t>
            </a:r>
            <a:r>
              <a:rPr lang="en-US" altLang="ja-JP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//github.com/juan-csv/face-recognition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Haar Cascade: https://github.com/opencv/opencv/tree/master/data/haarcascades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Dataset from Kaggle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Open Source Libraires, ChatGPT</a:t>
            </a:r>
          </a:p>
          <a:p>
            <a:pPr marL="139700" indent="0">
              <a:spcBef>
                <a:spcPts val="1600"/>
              </a:spcBef>
              <a:buClr>
                <a:srgbClr val="00B0F0"/>
              </a:buClr>
            </a:pPr>
            <a:endParaRPr lang="en-US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Google Shape;662;p70">
            <a:extLst>
              <a:ext uri="{FF2B5EF4-FFF2-40B4-BE49-F238E27FC236}">
                <a16:creationId xmlns:a16="http://schemas.microsoft.com/office/drawing/2014/main" id="{BA1949C5-7606-C653-37D8-217DC26BF970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9130954" cy="699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43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Electrolize"/>
              <a:buNone/>
              <a:defRPr sz="36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r>
              <a:rPr lang="en-US" sz="3200" dirty="0">
                <a:solidFill>
                  <a:srgbClr val="0070C0"/>
                </a:solidFill>
                <a:latin typeface="+mn-lt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7380590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56;p75">
            <a:extLst>
              <a:ext uri="{FF2B5EF4-FFF2-40B4-BE49-F238E27FC236}">
                <a16:creationId xmlns:a16="http://schemas.microsoft.com/office/drawing/2014/main" id="{EA22AF5B-2057-08A9-7B7C-7F2544603B50}"/>
              </a:ext>
            </a:extLst>
          </p:cNvPr>
          <p:cNvSpPr txBox="1">
            <a:spLocks/>
          </p:cNvSpPr>
          <p:nvPr/>
        </p:nvSpPr>
        <p:spPr>
          <a:xfrm>
            <a:off x="2132791" y="1686923"/>
            <a:ext cx="5530038" cy="1127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pPr algn="ctr"/>
            <a:r>
              <a:rPr lang="en-US" sz="6400" dirty="0">
                <a:solidFill>
                  <a:srgbClr val="0070C0"/>
                </a:solidFill>
                <a:latin typeface="+mn-lt"/>
              </a:rPr>
              <a:t>THANK YOU!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704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70C0"/>
                </a:solidFill>
                <a:latin typeface="+mn-lt"/>
              </a:rPr>
              <a:t>Project Timeline</a:t>
            </a:r>
          </a:p>
        </p:txBody>
      </p:sp>
      <p:sp>
        <p:nvSpPr>
          <p:cNvPr id="11" name="Google Shape;1406;p50">
            <a:extLst>
              <a:ext uri="{FF2B5EF4-FFF2-40B4-BE49-F238E27FC236}">
                <a16:creationId xmlns:a16="http://schemas.microsoft.com/office/drawing/2014/main" id="{96DA7E40-3702-98D4-0D4F-42A9100DFE87}"/>
              </a:ext>
            </a:extLst>
          </p:cNvPr>
          <p:cNvSpPr txBox="1">
            <a:spLocks/>
          </p:cNvSpPr>
          <p:nvPr/>
        </p:nvSpPr>
        <p:spPr>
          <a:xfrm>
            <a:off x="2286001" y="1293455"/>
            <a:ext cx="4768959" cy="2556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39700" indent="0" algn="l"/>
            <a:r>
              <a:rPr lang="en-US" altLang="ja-JP" b="0" i="0" dirty="0">
                <a:solidFill>
                  <a:schemeClr val="tx1"/>
                </a:solidFill>
                <a:effectLst/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Within 2 weeks (31/07/23 ~ 12/08/23)</a:t>
            </a:r>
            <a:endParaRPr lang="en-US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Planning (2days)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Data Collection and Preparation (3days)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Evaluation and Validation (6days)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User Interface Development (1day) 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Prepare Presentation Slide  (1day)</a:t>
            </a:r>
          </a:p>
        </p:txBody>
      </p:sp>
    </p:spTree>
    <p:extLst>
      <p:ext uri="{BB962C8B-B14F-4D97-AF65-F5344CB8AC3E}">
        <p14:creationId xmlns:p14="http://schemas.microsoft.com/office/powerpoint/2010/main" val="3210280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3999" cy="6718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0070C0"/>
                </a:solidFill>
                <a:latin typeface="+mn-lt"/>
              </a:rPr>
              <a:t>Introduction</a:t>
            </a:r>
            <a:endParaRPr sz="32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Google Shape;1406;p50">
            <a:extLst>
              <a:ext uri="{FF2B5EF4-FFF2-40B4-BE49-F238E27FC236}">
                <a16:creationId xmlns:a16="http://schemas.microsoft.com/office/drawing/2014/main" id="{54A1EF96-B137-D683-6769-B9B3C8FF266E}"/>
              </a:ext>
            </a:extLst>
          </p:cNvPr>
          <p:cNvSpPr txBox="1">
            <a:spLocks/>
          </p:cNvSpPr>
          <p:nvPr/>
        </p:nvSpPr>
        <p:spPr>
          <a:xfrm>
            <a:off x="543327" y="827532"/>
            <a:ext cx="8199457" cy="3212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SA is a clever way to manage attendance using computers. 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Instead of saying names or using paper, it takes pictures of people with webcams without having to ask.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It uses webcams to quickly recognize faces in real-time, changing the way attendance is recorded by using Harr Cascade Classifier.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This makes attendance tracking faster and more accurate.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It's like having a smart helper that takes care of attendance without any manual effort.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159;p15">
            <a:extLst>
              <a:ext uri="{FF2B5EF4-FFF2-40B4-BE49-F238E27FC236}">
                <a16:creationId xmlns:a16="http://schemas.microsoft.com/office/drawing/2014/main" id="{2F5165C2-971E-11F3-C455-E62716E561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971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0070C0"/>
                </a:solidFill>
                <a:latin typeface="+mn-lt"/>
              </a:rPr>
              <a:t>Motivation &amp; Objectives</a:t>
            </a:r>
            <a:endParaRPr sz="3200" dirty="0">
              <a:solidFill>
                <a:srgbClr val="0070C0"/>
              </a:solidFill>
              <a:latin typeface="+mn-lt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C11F9C74-3F4A-F321-B21E-9D61DA849696}"/>
              </a:ext>
            </a:extLst>
          </p:cNvPr>
          <p:cNvGrpSpPr/>
          <p:nvPr/>
        </p:nvGrpSpPr>
        <p:grpSpPr>
          <a:xfrm>
            <a:off x="457200" y="1393358"/>
            <a:ext cx="4198776" cy="2677931"/>
            <a:chOff x="457200" y="1393358"/>
            <a:chExt cx="4198776" cy="2677931"/>
          </a:xfrm>
        </p:grpSpPr>
        <p:sp>
          <p:nvSpPr>
            <p:cNvPr id="281" name="Google Shape;160;p15">
              <a:extLst>
                <a:ext uri="{FF2B5EF4-FFF2-40B4-BE49-F238E27FC236}">
                  <a16:creationId xmlns:a16="http://schemas.microsoft.com/office/drawing/2014/main" id="{F6831BD3-FD84-0F99-8501-14775788AEAE}"/>
                </a:ext>
              </a:extLst>
            </p:cNvPr>
            <p:cNvSpPr/>
            <p:nvPr/>
          </p:nvSpPr>
          <p:spPr>
            <a:xfrm>
              <a:off x="457200" y="1804844"/>
              <a:ext cx="4198356" cy="2266445"/>
            </a:xfrm>
            <a:prstGeom prst="rect">
              <a:avLst/>
            </a:prstGeom>
            <a:solidFill>
              <a:srgbClr val="277DA1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endParaRPr sz="1200" dirty="0">
                <a:latin typeface="+mn-lt"/>
              </a:endParaRPr>
            </a:p>
          </p:txBody>
        </p:sp>
        <p:sp>
          <p:nvSpPr>
            <p:cNvPr id="282" name="Google Shape;161;p15">
              <a:extLst>
                <a:ext uri="{FF2B5EF4-FFF2-40B4-BE49-F238E27FC236}">
                  <a16:creationId xmlns:a16="http://schemas.microsoft.com/office/drawing/2014/main" id="{0EA908CC-5A2B-9AB3-D89F-8294CBF065CA}"/>
                </a:ext>
              </a:extLst>
            </p:cNvPr>
            <p:cNvSpPr txBox="1"/>
            <p:nvPr/>
          </p:nvSpPr>
          <p:spPr>
            <a:xfrm>
              <a:off x="457200" y="1393358"/>
              <a:ext cx="4198356" cy="411486"/>
            </a:xfrm>
            <a:prstGeom prst="rect">
              <a:avLst/>
            </a:prstGeom>
            <a:solidFill>
              <a:srgbClr val="C8C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Motivated by the need </a:t>
              </a:r>
              <a:endParaRPr sz="1800" b="1" dirty="0">
                <a:solidFill>
                  <a:schemeClr val="lt1"/>
                </a:solidFill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2" name="Google Shape;170;p15">
              <a:extLst>
                <a:ext uri="{FF2B5EF4-FFF2-40B4-BE49-F238E27FC236}">
                  <a16:creationId xmlns:a16="http://schemas.microsoft.com/office/drawing/2014/main" id="{286FF5BC-6853-61E2-AE63-7B909AE5EEC9}"/>
                </a:ext>
              </a:extLst>
            </p:cNvPr>
            <p:cNvSpPr txBox="1"/>
            <p:nvPr/>
          </p:nvSpPr>
          <p:spPr>
            <a:xfrm>
              <a:off x="529419" y="1954373"/>
              <a:ext cx="4115941" cy="4313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200" dirty="0">
                  <a:solidFill>
                    <a:srgbClr val="374151"/>
                  </a:solidFill>
                  <a:latin typeface="+mn-lt"/>
                </a:rPr>
                <a:t>T</a:t>
              </a:r>
              <a:r>
                <a:rPr lang="en-US" altLang="ja-JP" sz="1200" b="0" i="0" dirty="0">
                  <a:solidFill>
                    <a:srgbClr val="374151"/>
                  </a:solidFill>
                  <a:effectLst/>
                  <a:latin typeface="+mn-lt"/>
                </a:rPr>
                <a:t>o modernize traditional attendance processes</a:t>
              </a:r>
              <a:endParaRPr lang="en-US" sz="1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" name="Google Shape;170;p15">
              <a:extLst>
                <a:ext uri="{FF2B5EF4-FFF2-40B4-BE49-F238E27FC236}">
                  <a16:creationId xmlns:a16="http://schemas.microsoft.com/office/drawing/2014/main" id="{21517E1D-F6B9-FEB8-8F66-571248F9C770}"/>
                </a:ext>
              </a:extLst>
            </p:cNvPr>
            <p:cNvSpPr txBox="1"/>
            <p:nvPr/>
          </p:nvSpPr>
          <p:spPr>
            <a:xfrm>
              <a:off x="540034" y="2503540"/>
              <a:ext cx="4115942" cy="4313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200" dirty="0">
                  <a:solidFill>
                    <a:srgbClr val="374151"/>
                  </a:solidFill>
                  <a:latin typeface="+mn-lt"/>
                </a:rPr>
                <a:t>To minimized human error, data entry mistakes</a:t>
              </a:r>
            </a:p>
          </p:txBody>
        </p:sp>
        <p:sp>
          <p:nvSpPr>
            <p:cNvPr id="24" name="Google Shape;170;p15">
              <a:extLst>
                <a:ext uri="{FF2B5EF4-FFF2-40B4-BE49-F238E27FC236}">
                  <a16:creationId xmlns:a16="http://schemas.microsoft.com/office/drawing/2014/main" id="{1F8BEE39-19FC-C010-813E-253438A749D4}"/>
                </a:ext>
              </a:extLst>
            </p:cNvPr>
            <p:cNvSpPr txBox="1"/>
            <p:nvPr/>
          </p:nvSpPr>
          <p:spPr>
            <a:xfrm>
              <a:off x="540034" y="3052707"/>
              <a:ext cx="4115942" cy="4313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200" dirty="0">
                  <a:solidFill>
                    <a:srgbClr val="374151"/>
                  </a:solidFill>
                  <a:latin typeface="+mn-lt"/>
                </a:rPr>
                <a:t>To save time, such as rollcall</a:t>
              </a:r>
              <a:r>
                <a:rPr lang="en-US" altLang="ja-JP" sz="1200" b="0" i="0" dirty="0">
                  <a:solidFill>
                    <a:srgbClr val="374151"/>
                  </a:solidFill>
                  <a:effectLst/>
                  <a:latin typeface="+mn-lt"/>
                </a:rPr>
                <a:t>-taking time</a:t>
              </a:r>
              <a:endParaRPr lang="en-US" altLang="ja-JP" sz="1200" dirty="0">
                <a:solidFill>
                  <a:srgbClr val="374151"/>
                </a:solidFill>
                <a:latin typeface="+mn-lt"/>
              </a:endParaRPr>
            </a:p>
          </p:txBody>
        </p:sp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31189F1D-E65A-F22C-1D8A-4D23923B7CD3}"/>
              </a:ext>
            </a:extLst>
          </p:cNvPr>
          <p:cNvGrpSpPr/>
          <p:nvPr/>
        </p:nvGrpSpPr>
        <p:grpSpPr>
          <a:xfrm>
            <a:off x="4896577" y="1393358"/>
            <a:ext cx="3790223" cy="2677932"/>
            <a:chOff x="4896577" y="1393358"/>
            <a:chExt cx="3790223" cy="2677932"/>
          </a:xfrm>
        </p:grpSpPr>
        <p:sp>
          <p:nvSpPr>
            <p:cNvPr id="4" name="Google Shape;155;p15">
              <a:extLst>
                <a:ext uri="{FF2B5EF4-FFF2-40B4-BE49-F238E27FC236}">
                  <a16:creationId xmlns:a16="http://schemas.microsoft.com/office/drawing/2014/main" id="{C720C906-769A-E1BC-C105-8F7C3DD659E8}"/>
                </a:ext>
              </a:extLst>
            </p:cNvPr>
            <p:cNvSpPr/>
            <p:nvPr/>
          </p:nvSpPr>
          <p:spPr>
            <a:xfrm>
              <a:off x="4896577" y="1882478"/>
              <a:ext cx="3790200" cy="2188812"/>
            </a:xfrm>
            <a:prstGeom prst="rect">
              <a:avLst/>
            </a:prstGeom>
            <a:solidFill>
              <a:srgbClr val="66A482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65" name="Google Shape;157;p15">
              <a:extLst>
                <a:ext uri="{FF2B5EF4-FFF2-40B4-BE49-F238E27FC236}">
                  <a16:creationId xmlns:a16="http://schemas.microsoft.com/office/drawing/2014/main" id="{F7696848-48E4-AD81-7A64-E80703AF94BB}"/>
                </a:ext>
              </a:extLst>
            </p:cNvPr>
            <p:cNvSpPr txBox="1"/>
            <p:nvPr/>
          </p:nvSpPr>
          <p:spPr>
            <a:xfrm>
              <a:off x="4896605" y="1393358"/>
              <a:ext cx="3790195" cy="489120"/>
            </a:xfrm>
            <a:prstGeom prst="rect">
              <a:avLst/>
            </a:prstGeom>
            <a:solidFill>
              <a:schemeClr val="accent6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1"/>
                  </a:solidFill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Objectives</a:t>
              </a:r>
              <a:endParaRPr sz="1800" b="1" dirty="0">
                <a:solidFill>
                  <a:schemeClr val="lt1"/>
                </a:solidFill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7" name="Google Shape;170;p15">
              <a:extLst>
                <a:ext uri="{FF2B5EF4-FFF2-40B4-BE49-F238E27FC236}">
                  <a16:creationId xmlns:a16="http://schemas.microsoft.com/office/drawing/2014/main" id="{DDBA0355-B53C-DB19-5839-074499467CC8}"/>
                </a:ext>
              </a:extLst>
            </p:cNvPr>
            <p:cNvSpPr txBox="1"/>
            <p:nvPr/>
          </p:nvSpPr>
          <p:spPr>
            <a:xfrm>
              <a:off x="4970991" y="1964258"/>
              <a:ext cx="3715798" cy="4313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200" dirty="0">
                  <a:solidFill>
                    <a:srgbClr val="374151"/>
                  </a:solidFill>
                  <a:latin typeface="+mn-lt"/>
                </a:rPr>
                <a:t>To revolve real-time monitoring</a:t>
              </a:r>
            </a:p>
          </p:txBody>
        </p:sp>
        <p:sp>
          <p:nvSpPr>
            <p:cNvPr id="28" name="Google Shape;170;p15">
              <a:extLst>
                <a:ext uri="{FF2B5EF4-FFF2-40B4-BE49-F238E27FC236}">
                  <a16:creationId xmlns:a16="http://schemas.microsoft.com/office/drawing/2014/main" id="{A7B9C36A-C608-82E9-724B-BCB4B9D88351}"/>
                </a:ext>
              </a:extLst>
            </p:cNvPr>
            <p:cNvSpPr txBox="1"/>
            <p:nvPr/>
          </p:nvSpPr>
          <p:spPr>
            <a:xfrm>
              <a:off x="4970991" y="2477417"/>
              <a:ext cx="3715798" cy="4313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200" dirty="0">
                  <a:solidFill>
                    <a:srgbClr val="374151"/>
                  </a:solidFill>
                  <a:latin typeface="+mn-lt"/>
                </a:rPr>
                <a:t>To maintain the security &amp; privacy of data</a:t>
              </a:r>
            </a:p>
          </p:txBody>
        </p:sp>
        <p:sp>
          <p:nvSpPr>
            <p:cNvPr id="29" name="Google Shape;170;p15">
              <a:extLst>
                <a:ext uri="{FF2B5EF4-FFF2-40B4-BE49-F238E27FC236}">
                  <a16:creationId xmlns:a16="http://schemas.microsoft.com/office/drawing/2014/main" id="{C3F19D93-B30E-BB53-C3E2-8607BFD1B90D}"/>
                </a:ext>
              </a:extLst>
            </p:cNvPr>
            <p:cNvSpPr txBox="1"/>
            <p:nvPr/>
          </p:nvSpPr>
          <p:spPr>
            <a:xfrm>
              <a:off x="4970991" y="3052707"/>
              <a:ext cx="3715798" cy="4313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200" dirty="0">
                  <a:solidFill>
                    <a:srgbClr val="374151"/>
                  </a:solidFill>
                  <a:latin typeface="+mn-lt"/>
                </a:rPr>
                <a:t>To enhance user convenience and innovation</a:t>
              </a:r>
            </a:p>
          </p:txBody>
        </p:sp>
        <p:sp>
          <p:nvSpPr>
            <p:cNvPr id="270" name="Google Shape;170;p15">
              <a:extLst>
                <a:ext uri="{FF2B5EF4-FFF2-40B4-BE49-F238E27FC236}">
                  <a16:creationId xmlns:a16="http://schemas.microsoft.com/office/drawing/2014/main" id="{435DE98E-F128-7F4D-240A-377A0E715819}"/>
                </a:ext>
              </a:extLst>
            </p:cNvPr>
            <p:cNvSpPr txBox="1"/>
            <p:nvPr/>
          </p:nvSpPr>
          <p:spPr>
            <a:xfrm>
              <a:off x="4970991" y="3538122"/>
              <a:ext cx="3715798" cy="4313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200" dirty="0">
                  <a:solidFill>
                    <a:srgbClr val="374151"/>
                  </a:solidFill>
                  <a:latin typeface="+mn-lt"/>
                </a:rPr>
                <a:t>To create a better learning environment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5854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62;p70">
            <a:extLst>
              <a:ext uri="{FF2B5EF4-FFF2-40B4-BE49-F238E27FC236}">
                <a16:creationId xmlns:a16="http://schemas.microsoft.com/office/drawing/2014/main" id="{E3266DAD-525D-0661-B0AF-9B23D1C16B0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3999" cy="690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9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pPr algn="ctr"/>
            <a:r>
              <a:rPr lang="en-US" sz="3200" dirty="0">
                <a:solidFill>
                  <a:srgbClr val="0070C0"/>
                </a:solidFill>
                <a:latin typeface="+mn-lt"/>
              </a:rPr>
              <a:t>Data Collection</a:t>
            </a:r>
          </a:p>
        </p:txBody>
      </p:sp>
      <p:sp>
        <p:nvSpPr>
          <p:cNvPr id="10" name="Google Shape;1406;p50">
            <a:extLst>
              <a:ext uri="{FF2B5EF4-FFF2-40B4-BE49-F238E27FC236}">
                <a16:creationId xmlns:a16="http://schemas.microsoft.com/office/drawing/2014/main" id="{A2B1A769-D27E-05DA-B3B6-DF9B6B602992}"/>
              </a:ext>
            </a:extLst>
          </p:cNvPr>
          <p:cNvSpPr txBox="1">
            <a:spLocks/>
          </p:cNvSpPr>
          <p:nvPr/>
        </p:nvSpPr>
        <p:spPr>
          <a:xfrm>
            <a:off x="2465433" y="1551656"/>
            <a:ext cx="4780756" cy="179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</a:pPr>
            <a:r>
              <a:rPr lang="en-US" altLang="ja-JP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We used Celebrity Faces as Data 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Downloaded from Kaggle Datasets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Total Data – 1,170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Train Data – 80%, Test Data – 20%</a:t>
            </a:r>
            <a:endParaRPr lang="en-US" altLang="ja-JP" sz="1600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571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26;p21">
            <a:extLst>
              <a:ext uri="{FF2B5EF4-FFF2-40B4-BE49-F238E27FC236}">
                <a16:creationId xmlns:a16="http://schemas.microsoft.com/office/drawing/2014/main" id="{6689A74C-2222-F35F-407A-05335D1C26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252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200" dirty="0">
                <a:solidFill>
                  <a:srgbClr val="0070C0"/>
                </a:solidFill>
                <a:latin typeface="+mn-lt"/>
              </a:rPr>
              <a:t>SA’s </a:t>
            </a:r>
            <a:r>
              <a:rPr lang="en" sz="3200" dirty="0">
                <a:solidFill>
                  <a:srgbClr val="0070C0"/>
                </a:solidFill>
                <a:latin typeface="+mn-lt"/>
              </a:rPr>
              <a:t>Processes</a:t>
            </a:r>
            <a:endParaRPr sz="3200" dirty="0">
              <a:solidFill>
                <a:srgbClr val="0070C0"/>
              </a:solidFill>
              <a:latin typeface="+mn-lt"/>
            </a:endParaRPr>
          </a:p>
        </p:txBody>
      </p:sp>
      <p:grpSp>
        <p:nvGrpSpPr>
          <p:cNvPr id="366" name="グループ化 365">
            <a:extLst>
              <a:ext uri="{FF2B5EF4-FFF2-40B4-BE49-F238E27FC236}">
                <a16:creationId xmlns:a16="http://schemas.microsoft.com/office/drawing/2014/main" id="{3837C7C4-D712-6728-AA89-241853EAC7B2}"/>
              </a:ext>
            </a:extLst>
          </p:cNvPr>
          <p:cNvGrpSpPr/>
          <p:nvPr/>
        </p:nvGrpSpPr>
        <p:grpSpPr>
          <a:xfrm>
            <a:off x="879684" y="870298"/>
            <a:ext cx="7395023" cy="4019345"/>
            <a:chOff x="879684" y="870298"/>
            <a:chExt cx="7395023" cy="4019345"/>
          </a:xfrm>
        </p:grpSpPr>
        <p:sp>
          <p:nvSpPr>
            <p:cNvPr id="7" name="Google Shape;327;p21">
              <a:extLst>
                <a:ext uri="{FF2B5EF4-FFF2-40B4-BE49-F238E27FC236}">
                  <a16:creationId xmlns:a16="http://schemas.microsoft.com/office/drawing/2014/main" id="{C1D87589-1C71-7C20-C99B-B37C3D3C7EE4}"/>
                </a:ext>
              </a:extLst>
            </p:cNvPr>
            <p:cNvSpPr/>
            <p:nvPr/>
          </p:nvSpPr>
          <p:spPr>
            <a:xfrm>
              <a:off x="3930739" y="1108606"/>
              <a:ext cx="957195" cy="1716799"/>
            </a:xfrm>
            <a:custGeom>
              <a:avLst/>
              <a:gdLst/>
              <a:ahLst/>
              <a:cxnLst/>
              <a:rect l="l" t="t" r="r" b="b"/>
              <a:pathLst>
                <a:path w="5846" h="9282" extrusionOk="0">
                  <a:moveTo>
                    <a:pt x="205" y="1"/>
                  </a:moveTo>
                  <a:cubicBezTo>
                    <a:pt x="103" y="1"/>
                    <a:pt x="0" y="103"/>
                    <a:pt x="0" y="206"/>
                  </a:cubicBezTo>
                  <a:lnTo>
                    <a:pt x="0" y="9076"/>
                  </a:lnTo>
                  <a:cubicBezTo>
                    <a:pt x="0" y="9179"/>
                    <a:pt x="103" y="9281"/>
                    <a:pt x="205" y="9281"/>
                  </a:cubicBezTo>
                  <a:lnTo>
                    <a:pt x="5665" y="9281"/>
                  </a:lnTo>
                  <a:cubicBezTo>
                    <a:pt x="5767" y="9281"/>
                    <a:pt x="5845" y="9179"/>
                    <a:pt x="5845" y="9076"/>
                  </a:cubicBezTo>
                  <a:lnTo>
                    <a:pt x="5845" y="206"/>
                  </a:lnTo>
                  <a:cubicBezTo>
                    <a:pt x="5845" y="103"/>
                    <a:pt x="5767" y="1"/>
                    <a:pt x="566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8" name="Google Shape;328;p21">
              <a:extLst>
                <a:ext uri="{FF2B5EF4-FFF2-40B4-BE49-F238E27FC236}">
                  <a16:creationId xmlns:a16="http://schemas.microsoft.com/office/drawing/2014/main" id="{63494102-E0B5-FEE0-D838-E14F68C743D6}"/>
                </a:ext>
              </a:extLst>
            </p:cNvPr>
            <p:cNvSpPr/>
            <p:nvPr/>
          </p:nvSpPr>
          <p:spPr>
            <a:xfrm>
              <a:off x="5338889" y="1108606"/>
              <a:ext cx="957224" cy="1767014"/>
            </a:xfrm>
            <a:custGeom>
              <a:avLst/>
              <a:gdLst/>
              <a:ahLst/>
              <a:cxnLst/>
              <a:rect l="l" t="t" r="r" b="b"/>
              <a:pathLst>
                <a:path w="5846" h="9282" extrusionOk="0">
                  <a:moveTo>
                    <a:pt x="206" y="1"/>
                  </a:moveTo>
                  <a:cubicBezTo>
                    <a:pt x="103" y="1"/>
                    <a:pt x="0" y="103"/>
                    <a:pt x="0" y="206"/>
                  </a:cubicBezTo>
                  <a:lnTo>
                    <a:pt x="0" y="9076"/>
                  </a:lnTo>
                  <a:cubicBezTo>
                    <a:pt x="0" y="9179"/>
                    <a:pt x="103" y="9281"/>
                    <a:pt x="206" y="9281"/>
                  </a:cubicBezTo>
                  <a:lnTo>
                    <a:pt x="5667" y="9281"/>
                  </a:lnTo>
                  <a:cubicBezTo>
                    <a:pt x="5770" y="9281"/>
                    <a:pt x="5846" y="9179"/>
                    <a:pt x="5846" y="9076"/>
                  </a:cubicBezTo>
                  <a:lnTo>
                    <a:pt x="5846" y="206"/>
                  </a:lnTo>
                  <a:cubicBezTo>
                    <a:pt x="5846" y="103"/>
                    <a:pt x="5770" y="1"/>
                    <a:pt x="56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9" name="Google Shape;329;p21">
              <a:extLst>
                <a:ext uri="{FF2B5EF4-FFF2-40B4-BE49-F238E27FC236}">
                  <a16:creationId xmlns:a16="http://schemas.microsoft.com/office/drawing/2014/main" id="{06C21387-6182-010D-B49A-A305E5EC8329}"/>
                </a:ext>
              </a:extLst>
            </p:cNvPr>
            <p:cNvSpPr/>
            <p:nvPr/>
          </p:nvSpPr>
          <p:spPr>
            <a:xfrm>
              <a:off x="6745264" y="1108606"/>
              <a:ext cx="957402" cy="1767014"/>
            </a:xfrm>
            <a:custGeom>
              <a:avLst/>
              <a:gdLst/>
              <a:ahLst/>
              <a:cxnLst/>
              <a:rect l="l" t="t" r="r" b="b"/>
              <a:pathLst>
                <a:path w="5847" h="9282" extrusionOk="0">
                  <a:moveTo>
                    <a:pt x="206" y="1"/>
                  </a:moveTo>
                  <a:cubicBezTo>
                    <a:pt x="103" y="1"/>
                    <a:pt x="1" y="103"/>
                    <a:pt x="1" y="206"/>
                  </a:cubicBezTo>
                  <a:lnTo>
                    <a:pt x="1" y="9076"/>
                  </a:lnTo>
                  <a:cubicBezTo>
                    <a:pt x="1" y="9179"/>
                    <a:pt x="103" y="9281"/>
                    <a:pt x="206" y="9281"/>
                  </a:cubicBezTo>
                  <a:lnTo>
                    <a:pt x="5641" y="9281"/>
                  </a:lnTo>
                  <a:cubicBezTo>
                    <a:pt x="5768" y="9281"/>
                    <a:pt x="5846" y="9179"/>
                    <a:pt x="5846" y="9076"/>
                  </a:cubicBezTo>
                  <a:lnTo>
                    <a:pt x="5846" y="206"/>
                  </a:lnTo>
                  <a:cubicBezTo>
                    <a:pt x="5846" y="103"/>
                    <a:pt x="5768" y="1"/>
                    <a:pt x="564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0" name="Google Shape;330;p21">
              <a:extLst>
                <a:ext uri="{FF2B5EF4-FFF2-40B4-BE49-F238E27FC236}">
                  <a16:creationId xmlns:a16="http://schemas.microsoft.com/office/drawing/2014/main" id="{14BB7180-35D6-1ADD-DA44-F7374A447F88}"/>
                </a:ext>
              </a:extLst>
            </p:cNvPr>
            <p:cNvSpPr/>
            <p:nvPr/>
          </p:nvSpPr>
          <p:spPr>
            <a:xfrm>
              <a:off x="4804725" y="2834173"/>
              <a:ext cx="609122" cy="415572"/>
            </a:xfrm>
            <a:custGeom>
              <a:avLst/>
              <a:gdLst/>
              <a:ahLst/>
              <a:cxnLst/>
              <a:rect l="l" t="t" r="r" b="b"/>
              <a:pathLst>
                <a:path w="3720" h="2538" extrusionOk="0">
                  <a:moveTo>
                    <a:pt x="1" y="0"/>
                  </a:moveTo>
                  <a:lnTo>
                    <a:pt x="1" y="1255"/>
                  </a:lnTo>
                  <a:lnTo>
                    <a:pt x="1" y="2537"/>
                  </a:lnTo>
                  <a:lnTo>
                    <a:pt x="616" y="2127"/>
                  </a:lnTo>
                  <a:cubicBezTo>
                    <a:pt x="983" y="1899"/>
                    <a:pt x="1431" y="1784"/>
                    <a:pt x="1877" y="1784"/>
                  </a:cubicBezTo>
                  <a:cubicBezTo>
                    <a:pt x="2335" y="1784"/>
                    <a:pt x="2791" y="1906"/>
                    <a:pt x="3155" y="2154"/>
                  </a:cubicBezTo>
                  <a:lnTo>
                    <a:pt x="3719" y="2537"/>
                  </a:lnTo>
                  <a:lnTo>
                    <a:pt x="3719" y="1255"/>
                  </a:lnTo>
                  <a:lnTo>
                    <a:pt x="3719" y="0"/>
                  </a:lnTo>
                  <a:lnTo>
                    <a:pt x="3155" y="384"/>
                  </a:lnTo>
                  <a:cubicBezTo>
                    <a:pt x="2791" y="631"/>
                    <a:pt x="2335" y="753"/>
                    <a:pt x="1877" y="753"/>
                  </a:cubicBezTo>
                  <a:cubicBezTo>
                    <a:pt x="1431" y="753"/>
                    <a:pt x="983" y="638"/>
                    <a:pt x="616" y="41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1" name="Google Shape;331;p21">
              <a:extLst>
                <a:ext uri="{FF2B5EF4-FFF2-40B4-BE49-F238E27FC236}">
                  <a16:creationId xmlns:a16="http://schemas.microsoft.com/office/drawing/2014/main" id="{46B91514-112C-CF60-C98D-A8260C881798}"/>
                </a:ext>
              </a:extLst>
            </p:cNvPr>
            <p:cNvSpPr/>
            <p:nvPr/>
          </p:nvSpPr>
          <p:spPr>
            <a:xfrm>
              <a:off x="6175705" y="2834182"/>
              <a:ext cx="609123" cy="415572"/>
            </a:xfrm>
            <a:custGeom>
              <a:avLst/>
              <a:gdLst/>
              <a:ahLst/>
              <a:cxnLst/>
              <a:rect l="l" t="t" r="r" b="b"/>
              <a:pathLst>
                <a:path w="3717" h="2538" extrusionOk="0">
                  <a:moveTo>
                    <a:pt x="0" y="0"/>
                  </a:moveTo>
                  <a:lnTo>
                    <a:pt x="0" y="1255"/>
                  </a:lnTo>
                  <a:lnTo>
                    <a:pt x="0" y="2537"/>
                  </a:lnTo>
                  <a:lnTo>
                    <a:pt x="616" y="2127"/>
                  </a:lnTo>
                  <a:cubicBezTo>
                    <a:pt x="982" y="1899"/>
                    <a:pt x="1429" y="1784"/>
                    <a:pt x="1874" y="1784"/>
                  </a:cubicBezTo>
                  <a:cubicBezTo>
                    <a:pt x="2333" y="1784"/>
                    <a:pt x="2789" y="1906"/>
                    <a:pt x="3153" y="2154"/>
                  </a:cubicBezTo>
                  <a:lnTo>
                    <a:pt x="3717" y="2537"/>
                  </a:lnTo>
                  <a:lnTo>
                    <a:pt x="3717" y="1255"/>
                  </a:lnTo>
                  <a:lnTo>
                    <a:pt x="3717" y="0"/>
                  </a:lnTo>
                  <a:lnTo>
                    <a:pt x="3153" y="384"/>
                  </a:lnTo>
                  <a:cubicBezTo>
                    <a:pt x="2789" y="631"/>
                    <a:pt x="2333" y="753"/>
                    <a:pt x="1874" y="753"/>
                  </a:cubicBezTo>
                  <a:cubicBezTo>
                    <a:pt x="1429" y="753"/>
                    <a:pt x="982" y="638"/>
                    <a:pt x="616" y="4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8C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2" name="Google Shape;332;p21">
              <a:extLst>
                <a:ext uri="{FF2B5EF4-FFF2-40B4-BE49-F238E27FC236}">
                  <a16:creationId xmlns:a16="http://schemas.microsoft.com/office/drawing/2014/main" id="{E291169C-A69E-E159-D9F0-92737FCF7A56}"/>
                </a:ext>
              </a:extLst>
            </p:cNvPr>
            <p:cNvSpPr/>
            <p:nvPr/>
          </p:nvSpPr>
          <p:spPr>
            <a:xfrm>
              <a:off x="3890216" y="2535837"/>
              <a:ext cx="1037145" cy="990954"/>
            </a:xfrm>
            <a:custGeom>
              <a:avLst/>
              <a:gdLst/>
              <a:ahLst/>
              <a:cxnLst/>
              <a:rect l="l" t="t" r="r" b="b"/>
              <a:pathLst>
                <a:path w="6334" h="6052" extrusionOk="0">
                  <a:moveTo>
                    <a:pt x="3179" y="1"/>
                  </a:moveTo>
                  <a:cubicBezTo>
                    <a:pt x="2078" y="1"/>
                    <a:pt x="1077" y="565"/>
                    <a:pt x="540" y="1514"/>
                  </a:cubicBezTo>
                  <a:cubicBezTo>
                    <a:pt x="0" y="2437"/>
                    <a:pt x="0" y="3590"/>
                    <a:pt x="540" y="4540"/>
                  </a:cubicBezTo>
                  <a:cubicBezTo>
                    <a:pt x="1077" y="5463"/>
                    <a:pt x="2078" y="6051"/>
                    <a:pt x="3179" y="6051"/>
                  </a:cubicBezTo>
                  <a:cubicBezTo>
                    <a:pt x="4256" y="6051"/>
                    <a:pt x="5257" y="5463"/>
                    <a:pt x="5794" y="4540"/>
                  </a:cubicBezTo>
                  <a:cubicBezTo>
                    <a:pt x="6334" y="3590"/>
                    <a:pt x="6334" y="2437"/>
                    <a:pt x="5794" y="1514"/>
                  </a:cubicBezTo>
                  <a:cubicBezTo>
                    <a:pt x="5257" y="565"/>
                    <a:pt x="4256" y="1"/>
                    <a:pt x="3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3" name="Google Shape;333;p21">
              <a:extLst>
                <a:ext uri="{FF2B5EF4-FFF2-40B4-BE49-F238E27FC236}">
                  <a16:creationId xmlns:a16="http://schemas.microsoft.com/office/drawing/2014/main" id="{A7B28278-C852-005E-4231-01D801D6B3E4}"/>
                </a:ext>
              </a:extLst>
            </p:cNvPr>
            <p:cNvSpPr/>
            <p:nvPr/>
          </p:nvSpPr>
          <p:spPr>
            <a:xfrm>
              <a:off x="4170029" y="894858"/>
              <a:ext cx="478619" cy="478776"/>
            </a:xfrm>
            <a:custGeom>
              <a:avLst/>
              <a:gdLst/>
              <a:ahLst/>
              <a:cxnLst/>
              <a:rect l="l" t="t" r="r" b="b"/>
              <a:pathLst>
                <a:path w="2923" h="2924" extrusionOk="0">
                  <a:moveTo>
                    <a:pt x="1460" y="1"/>
                  </a:moveTo>
                  <a:cubicBezTo>
                    <a:pt x="640" y="1"/>
                    <a:pt x="0" y="667"/>
                    <a:pt x="0" y="1463"/>
                  </a:cubicBezTo>
                  <a:cubicBezTo>
                    <a:pt x="0" y="2283"/>
                    <a:pt x="640" y="2923"/>
                    <a:pt x="1460" y="2923"/>
                  </a:cubicBezTo>
                  <a:cubicBezTo>
                    <a:pt x="2256" y="2923"/>
                    <a:pt x="2923" y="2283"/>
                    <a:pt x="2923" y="1463"/>
                  </a:cubicBezTo>
                  <a:cubicBezTo>
                    <a:pt x="2923" y="667"/>
                    <a:pt x="2256" y="1"/>
                    <a:pt x="14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4" name="Google Shape;334;p21">
              <a:extLst>
                <a:ext uri="{FF2B5EF4-FFF2-40B4-BE49-F238E27FC236}">
                  <a16:creationId xmlns:a16="http://schemas.microsoft.com/office/drawing/2014/main" id="{2EE8E0ED-D2FD-326D-6C32-B458762E023B}"/>
                </a:ext>
              </a:extLst>
            </p:cNvPr>
            <p:cNvSpPr/>
            <p:nvPr/>
          </p:nvSpPr>
          <p:spPr>
            <a:xfrm>
              <a:off x="5298926" y="2535837"/>
              <a:ext cx="1037145" cy="990954"/>
            </a:xfrm>
            <a:custGeom>
              <a:avLst/>
              <a:gdLst/>
              <a:ahLst/>
              <a:cxnLst/>
              <a:rect l="l" t="t" r="r" b="b"/>
              <a:pathLst>
                <a:path w="6334" h="6052" extrusionOk="0">
                  <a:moveTo>
                    <a:pt x="3155" y="1"/>
                  </a:moveTo>
                  <a:cubicBezTo>
                    <a:pt x="2078" y="1"/>
                    <a:pt x="1077" y="565"/>
                    <a:pt x="540" y="1514"/>
                  </a:cubicBezTo>
                  <a:cubicBezTo>
                    <a:pt x="0" y="2437"/>
                    <a:pt x="0" y="3590"/>
                    <a:pt x="540" y="4540"/>
                  </a:cubicBezTo>
                  <a:cubicBezTo>
                    <a:pt x="1077" y="5463"/>
                    <a:pt x="2078" y="6051"/>
                    <a:pt x="3155" y="6051"/>
                  </a:cubicBezTo>
                  <a:cubicBezTo>
                    <a:pt x="4256" y="6051"/>
                    <a:pt x="5257" y="5463"/>
                    <a:pt x="5794" y="4540"/>
                  </a:cubicBezTo>
                  <a:cubicBezTo>
                    <a:pt x="6334" y="3590"/>
                    <a:pt x="6334" y="2437"/>
                    <a:pt x="5794" y="1514"/>
                  </a:cubicBezTo>
                  <a:cubicBezTo>
                    <a:pt x="5257" y="565"/>
                    <a:pt x="4256" y="1"/>
                    <a:pt x="3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5" name="Google Shape;335;p21">
              <a:extLst>
                <a:ext uri="{FF2B5EF4-FFF2-40B4-BE49-F238E27FC236}">
                  <a16:creationId xmlns:a16="http://schemas.microsoft.com/office/drawing/2014/main" id="{6A77F77E-486A-9F12-54FE-A857A38993B3}"/>
                </a:ext>
              </a:extLst>
            </p:cNvPr>
            <p:cNvSpPr/>
            <p:nvPr/>
          </p:nvSpPr>
          <p:spPr>
            <a:xfrm>
              <a:off x="5580399" y="894858"/>
              <a:ext cx="474198" cy="478776"/>
            </a:xfrm>
            <a:custGeom>
              <a:avLst/>
              <a:gdLst/>
              <a:ahLst/>
              <a:cxnLst/>
              <a:rect l="l" t="t" r="r" b="b"/>
              <a:pathLst>
                <a:path w="2896" h="2924" extrusionOk="0">
                  <a:moveTo>
                    <a:pt x="1436" y="1"/>
                  </a:moveTo>
                  <a:cubicBezTo>
                    <a:pt x="640" y="1"/>
                    <a:pt x="0" y="667"/>
                    <a:pt x="0" y="1463"/>
                  </a:cubicBezTo>
                  <a:cubicBezTo>
                    <a:pt x="0" y="2283"/>
                    <a:pt x="640" y="2923"/>
                    <a:pt x="1436" y="2923"/>
                  </a:cubicBezTo>
                  <a:cubicBezTo>
                    <a:pt x="2256" y="2923"/>
                    <a:pt x="2896" y="2283"/>
                    <a:pt x="2896" y="1463"/>
                  </a:cubicBezTo>
                  <a:cubicBezTo>
                    <a:pt x="2896" y="667"/>
                    <a:pt x="2256" y="1"/>
                    <a:pt x="14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>
                    <a:lumMod val="75000"/>
                  </a:schemeClr>
                </a:solidFill>
                <a:latin typeface="+mn-lt"/>
              </a:endParaRPr>
            </a:p>
          </p:txBody>
        </p:sp>
        <p:sp>
          <p:nvSpPr>
            <p:cNvPr id="16" name="Google Shape;336;p21">
              <a:extLst>
                <a:ext uri="{FF2B5EF4-FFF2-40B4-BE49-F238E27FC236}">
                  <a16:creationId xmlns:a16="http://schemas.microsoft.com/office/drawing/2014/main" id="{46343240-CC70-550B-A2DC-B2D8AF237506}"/>
                </a:ext>
              </a:extLst>
            </p:cNvPr>
            <p:cNvSpPr/>
            <p:nvPr/>
          </p:nvSpPr>
          <p:spPr>
            <a:xfrm>
              <a:off x="6707605" y="2535837"/>
              <a:ext cx="1032724" cy="990954"/>
            </a:xfrm>
            <a:custGeom>
              <a:avLst/>
              <a:gdLst/>
              <a:ahLst/>
              <a:cxnLst/>
              <a:rect l="l" t="t" r="r" b="b"/>
              <a:pathLst>
                <a:path w="6307" h="6052" extrusionOk="0">
                  <a:moveTo>
                    <a:pt x="3155" y="1"/>
                  </a:moveTo>
                  <a:cubicBezTo>
                    <a:pt x="2078" y="1"/>
                    <a:pt x="1077" y="565"/>
                    <a:pt x="540" y="1514"/>
                  </a:cubicBezTo>
                  <a:cubicBezTo>
                    <a:pt x="0" y="2437"/>
                    <a:pt x="0" y="3590"/>
                    <a:pt x="540" y="4540"/>
                  </a:cubicBezTo>
                  <a:cubicBezTo>
                    <a:pt x="1077" y="5463"/>
                    <a:pt x="2078" y="6051"/>
                    <a:pt x="3155" y="6051"/>
                  </a:cubicBezTo>
                  <a:cubicBezTo>
                    <a:pt x="4231" y="6051"/>
                    <a:pt x="5230" y="5463"/>
                    <a:pt x="5770" y="4540"/>
                  </a:cubicBezTo>
                  <a:cubicBezTo>
                    <a:pt x="6307" y="3590"/>
                    <a:pt x="6307" y="2437"/>
                    <a:pt x="5770" y="1514"/>
                  </a:cubicBezTo>
                  <a:cubicBezTo>
                    <a:pt x="5230" y="565"/>
                    <a:pt x="4231" y="1"/>
                    <a:pt x="3155" y="1"/>
                  </a:cubicBezTo>
                  <a:close/>
                </a:path>
              </a:pathLst>
            </a:custGeom>
            <a:solidFill>
              <a:srgbClr val="C8C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7" name="Google Shape;337;p21">
              <a:extLst>
                <a:ext uri="{FF2B5EF4-FFF2-40B4-BE49-F238E27FC236}">
                  <a16:creationId xmlns:a16="http://schemas.microsoft.com/office/drawing/2014/main" id="{B328ACE9-EB7F-0DAA-E8A8-D365324005FC}"/>
                </a:ext>
              </a:extLst>
            </p:cNvPr>
            <p:cNvSpPr/>
            <p:nvPr/>
          </p:nvSpPr>
          <p:spPr>
            <a:xfrm>
              <a:off x="6984657" y="894858"/>
              <a:ext cx="478619" cy="478776"/>
            </a:xfrm>
            <a:custGeom>
              <a:avLst/>
              <a:gdLst/>
              <a:ahLst/>
              <a:cxnLst/>
              <a:rect l="l" t="t" r="r" b="b"/>
              <a:pathLst>
                <a:path w="2923" h="2924" extrusionOk="0">
                  <a:moveTo>
                    <a:pt x="1463" y="1"/>
                  </a:moveTo>
                  <a:cubicBezTo>
                    <a:pt x="667" y="1"/>
                    <a:pt x="0" y="667"/>
                    <a:pt x="0" y="1463"/>
                  </a:cubicBezTo>
                  <a:cubicBezTo>
                    <a:pt x="0" y="2283"/>
                    <a:pt x="667" y="2923"/>
                    <a:pt x="1463" y="2923"/>
                  </a:cubicBezTo>
                  <a:cubicBezTo>
                    <a:pt x="2256" y="2923"/>
                    <a:pt x="2923" y="2283"/>
                    <a:pt x="2923" y="1463"/>
                  </a:cubicBezTo>
                  <a:cubicBezTo>
                    <a:pt x="2923" y="667"/>
                    <a:pt x="2256" y="1"/>
                    <a:pt x="1463" y="1"/>
                  </a:cubicBezTo>
                  <a:close/>
                </a:path>
              </a:pathLst>
            </a:custGeom>
            <a:solidFill>
              <a:srgbClr val="C8C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8" name="Google Shape;338;p21">
              <a:extLst>
                <a:ext uri="{FF2B5EF4-FFF2-40B4-BE49-F238E27FC236}">
                  <a16:creationId xmlns:a16="http://schemas.microsoft.com/office/drawing/2014/main" id="{600EBA13-7F6F-4F81-831F-2F5FDDBDCADB}"/>
                </a:ext>
              </a:extLst>
            </p:cNvPr>
            <p:cNvSpPr txBox="1"/>
            <p:nvPr/>
          </p:nvSpPr>
          <p:spPr>
            <a:xfrm>
              <a:off x="3810089" y="3832316"/>
              <a:ext cx="1198500" cy="8800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50" dirty="0">
                  <a:latin typeface="+mn-lt"/>
                  <a:ea typeface="Roboto"/>
                  <a:cs typeface="Roboto"/>
                  <a:sym typeface="Roboto"/>
                </a:rPr>
                <a:t>The trained model is loaded</a:t>
              </a:r>
              <a:endParaRPr sz="1150" dirty="0">
                <a:latin typeface="+mn-lt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" name="Google Shape;339;p21">
              <a:extLst>
                <a:ext uri="{FF2B5EF4-FFF2-40B4-BE49-F238E27FC236}">
                  <a16:creationId xmlns:a16="http://schemas.microsoft.com/office/drawing/2014/main" id="{BDF34797-596A-566C-69D8-106D18F4F639}"/>
                </a:ext>
              </a:extLst>
            </p:cNvPr>
            <p:cNvSpPr txBox="1"/>
            <p:nvPr/>
          </p:nvSpPr>
          <p:spPr>
            <a:xfrm>
              <a:off x="3807089" y="1538096"/>
              <a:ext cx="1201500" cy="795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Load the</a:t>
              </a:r>
              <a:endParaRPr sz="1200" dirty="0"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trained </a:t>
              </a:r>
              <a:endParaRPr sz="1200" dirty="0"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model</a:t>
              </a:r>
              <a:endParaRPr sz="1200" dirty="0"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" name="Google Shape;340;p21">
              <a:extLst>
                <a:ext uri="{FF2B5EF4-FFF2-40B4-BE49-F238E27FC236}">
                  <a16:creationId xmlns:a16="http://schemas.microsoft.com/office/drawing/2014/main" id="{161DEEC4-DAD4-2979-7A94-6B43C392746F}"/>
                </a:ext>
              </a:extLst>
            </p:cNvPr>
            <p:cNvSpPr txBox="1"/>
            <p:nvPr/>
          </p:nvSpPr>
          <p:spPr>
            <a:xfrm>
              <a:off x="5218249" y="3832317"/>
              <a:ext cx="1198500" cy="10573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150" dirty="0">
                  <a:latin typeface="+mn-lt"/>
                  <a:ea typeface="Roboto"/>
                  <a:cs typeface="Roboto"/>
                  <a:sym typeface="Roboto"/>
                </a:rPr>
                <a:t>Algorithms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50" dirty="0">
                  <a:latin typeface="+mn-lt"/>
                  <a:ea typeface="Roboto"/>
                  <a:cs typeface="Roboto"/>
                  <a:sym typeface="Roboto"/>
                </a:rPr>
                <a:t>is used to identify the staff</a:t>
              </a:r>
              <a:endParaRPr sz="1150" dirty="0">
                <a:latin typeface="+mn-lt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" name="Google Shape;341;p21">
              <a:extLst>
                <a:ext uri="{FF2B5EF4-FFF2-40B4-BE49-F238E27FC236}">
                  <a16:creationId xmlns:a16="http://schemas.microsoft.com/office/drawing/2014/main" id="{C2FD4479-1F32-AE51-C97F-CD9E71C5AD50}"/>
                </a:ext>
              </a:extLst>
            </p:cNvPr>
            <p:cNvSpPr txBox="1"/>
            <p:nvPr/>
          </p:nvSpPr>
          <p:spPr>
            <a:xfrm>
              <a:off x="5216749" y="1538096"/>
              <a:ext cx="1201500" cy="8419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Identify staff using</a:t>
              </a:r>
              <a:endParaRPr sz="1200" dirty="0"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webcam and image</a:t>
              </a:r>
              <a:endParaRPr sz="1200" dirty="0"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" name="Google Shape;342;p21">
              <a:extLst>
                <a:ext uri="{FF2B5EF4-FFF2-40B4-BE49-F238E27FC236}">
                  <a16:creationId xmlns:a16="http://schemas.microsoft.com/office/drawing/2014/main" id="{3CD57982-ADBF-4893-13A2-222C0060C713}"/>
                </a:ext>
              </a:extLst>
            </p:cNvPr>
            <p:cNvSpPr txBox="1"/>
            <p:nvPr/>
          </p:nvSpPr>
          <p:spPr>
            <a:xfrm>
              <a:off x="6548526" y="3832316"/>
              <a:ext cx="1726181" cy="9909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50" dirty="0">
                  <a:latin typeface="+mn-lt"/>
                  <a:ea typeface="Roboto"/>
                  <a:cs typeface="Roboto"/>
                  <a:sym typeface="Roboto"/>
                </a:rPr>
                <a:t>With predicted staff’s name, date and current time are saved in a csv file</a:t>
              </a:r>
              <a:endParaRPr sz="1150" dirty="0">
                <a:latin typeface="+mn-lt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" name="Google Shape;343;p21">
              <a:extLst>
                <a:ext uri="{FF2B5EF4-FFF2-40B4-BE49-F238E27FC236}">
                  <a16:creationId xmlns:a16="http://schemas.microsoft.com/office/drawing/2014/main" id="{06A134C0-0E69-EC3C-2478-73C30C67A4C8}"/>
                </a:ext>
              </a:extLst>
            </p:cNvPr>
            <p:cNvSpPr txBox="1"/>
            <p:nvPr/>
          </p:nvSpPr>
          <p:spPr>
            <a:xfrm>
              <a:off x="6707605" y="1441178"/>
              <a:ext cx="1117112" cy="8975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Save attendance </a:t>
              </a:r>
              <a:endParaRPr sz="1200" dirty="0"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in a csv file</a:t>
              </a:r>
              <a:endParaRPr sz="1200" dirty="0"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" name="Google Shape;344;p21">
              <a:extLst>
                <a:ext uri="{FF2B5EF4-FFF2-40B4-BE49-F238E27FC236}">
                  <a16:creationId xmlns:a16="http://schemas.microsoft.com/office/drawing/2014/main" id="{C6DB95CB-E413-FF0B-552C-E50A1E20BF53}"/>
                </a:ext>
              </a:extLst>
            </p:cNvPr>
            <p:cNvSpPr txBox="1"/>
            <p:nvPr/>
          </p:nvSpPr>
          <p:spPr>
            <a:xfrm>
              <a:off x="4221689" y="1018670"/>
              <a:ext cx="375300" cy="21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n-lt"/>
                  <a:ea typeface="Roboto"/>
                  <a:cs typeface="Roboto"/>
                  <a:sym typeface="Roboto"/>
                </a:rPr>
                <a:t>3</a:t>
              </a:r>
              <a:endParaRPr b="1" dirty="0">
                <a:solidFill>
                  <a:srgbClr val="FFFFFF"/>
                </a:solidFill>
                <a:latin typeface="+mn-lt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" name="Google Shape;345;p21">
              <a:extLst>
                <a:ext uri="{FF2B5EF4-FFF2-40B4-BE49-F238E27FC236}">
                  <a16:creationId xmlns:a16="http://schemas.microsoft.com/office/drawing/2014/main" id="{633B66BA-8958-7C1A-01DF-B2383C916190}"/>
                </a:ext>
              </a:extLst>
            </p:cNvPr>
            <p:cNvSpPr txBox="1"/>
            <p:nvPr/>
          </p:nvSpPr>
          <p:spPr>
            <a:xfrm>
              <a:off x="5629849" y="1018670"/>
              <a:ext cx="375300" cy="21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n-lt"/>
                  <a:ea typeface="Roboto"/>
                  <a:cs typeface="Roboto"/>
                  <a:sym typeface="Roboto"/>
                </a:rPr>
                <a:t>4</a:t>
              </a:r>
              <a:endParaRPr b="1" dirty="0">
                <a:solidFill>
                  <a:srgbClr val="FFFFFF"/>
                </a:solidFill>
                <a:latin typeface="+mn-lt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" name="Google Shape;346;p21">
              <a:extLst>
                <a:ext uri="{FF2B5EF4-FFF2-40B4-BE49-F238E27FC236}">
                  <a16:creationId xmlns:a16="http://schemas.microsoft.com/office/drawing/2014/main" id="{F7BAC5DE-4B98-C07D-3CFE-0BA4F86E58DD}"/>
                </a:ext>
              </a:extLst>
            </p:cNvPr>
            <p:cNvSpPr txBox="1"/>
            <p:nvPr/>
          </p:nvSpPr>
          <p:spPr>
            <a:xfrm>
              <a:off x="7036317" y="1018670"/>
              <a:ext cx="375300" cy="21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+mn-lt"/>
                  <a:ea typeface="Roboto"/>
                  <a:cs typeface="Roboto"/>
                  <a:sym typeface="Roboto"/>
                </a:rPr>
                <a:t>5</a:t>
              </a:r>
              <a:endParaRPr b="1" dirty="0">
                <a:solidFill>
                  <a:srgbClr val="FFFFFF"/>
                </a:solidFill>
                <a:latin typeface="+mn-lt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7" name="Google Shape;347;p21">
              <a:extLst>
                <a:ext uri="{FF2B5EF4-FFF2-40B4-BE49-F238E27FC236}">
                  <a16:creationId xmlns:a16="http://schemas.microsoft.com/office/drawing/2014/main" id="{7964B5A4-0498-7387-0407-EED37B6293CB}"/>
                </a:ext>
              </a:extLst>
            </p:cNvPr>
            <p:cNvGrpSpPr/>
            <p:nvPr/>
          </p:nvGrpSpPr>
          <p:grpSpPr>
            <a:xfrm>
              <a:off x="5582906" y="2834173"/>
              <a:ext cx="375296" cy="415586"/>
              <a:chOff x="4195399" y="1970604"/>
              <a:chExt cx="344878" cy="343573"/>
            </a:xfrm>
          </p:grpSpPr>
          <p:sp>
            <p:nvSpPr>
              <p:cNvPr id="28" name="Google Shape;348;p21">
                <a:extLst>
                  <a:ext uri="{FF2B5EF4-FFF2-40B4-BE49-F238E27FC236}">
                    <a16:creationId xmlns:a16="http://schemas.microsoft.com/office/drawing/2014/main" id="{4B0E53AE-D9AA-810C-1A88-AF2870E89F90}"/>
                  </a:ext>
                </a:extLst>
              </p:cNvPr>
              <p:cNvSpPr/>
              <p:nvPr/>
            </p:nvSpPr>
            <p:spPr>
              <a:xfrm>
                <a:off x="4195399" y="1970604"/>
                <a:ext cx="344878" cy="343573"/>
              </a:xfrm>
              <a:custGeom>
                <a:avLst/>
                <a:gdLst/>
                <a:ahLst/>
                <a:cxnLst/>
                <a:rect l="l" t="t" r="r" b="b"/>
                <a:pathLst>
                  <a:path w="10835" h="10794" extrusionOk="0">
                    <a:moveTo>
                      <a:pt x="4155" y="6287"/>
                    </a:moveTo>
                    <a:cubicBezTo>
                      <a:pt x="4274" y="6418"/>
                      <a:pt x="4417" y="6561"/>
                      <a:pt x="4572" y="6704"/>
                    </a:cubicBezTo>
                    <a:lnTo>
                      <a:pt x="3977" y="7299"/>
                    </a:lnTo>
                    <a:lnTo>
                      <a:pt x="3929" y="7252"/>
                    </a:lnTo>
                    <a:lnTo>
                      <a:pt x="3596" y="6918"/>
                    </a:lnTo>
                    <a:lnTo>
                      <a:pt x="3560" y="6883"/>
                    </a:lnTo>
                    <a:lnTo>
                      <a:pt x="4155" y="6287"/>
                    </a:lnTo>
                    <a:close/>
                    <a:moveTo>
                      <a:pt x="3203" y="7064"/>
                    </a:moveTo>
                    <a:cubicBezTo>
                      <a:pt x="3271" y="7064"/>
                      <a:pt x="3340" y="7091"/>
                      <a:pt x="3393" y="7144"/>
                    </a:cubicBezTo>
                    <a:lnTo>
                      <a:pt x="3715" y="7478"/>
                    </a:lnTo>
                    <a:cubicBezTo>
                      <a:pt x="3810" y="7573"/>
                      <a:pt x="3822" y="7740"/>
                      <a:pt x="3715" y="7847"/>
                    </a:cubicBezTo>
                    <a:lnTo>
                      <a:pt x="3524" y="8037"/>
                    </a:lnTo>
                    <a:lnTo>
                      <a:pt x="2822" y="7335"/>
                    </a:lnTo>
                    <a:lnTo>
                      <a:pt x="3012" y="7144"/>
                    </a:lnTo>
                    <a:cubicBezTo>
                      <a:pt x="3066" y="7091"/>
                      <a:pt x="3134" y="7064"/>
                      <a:pt x="3203" y="7064"/>
                    </a:cubicBezTo>
                    <a:close/>
                    <a:moveTo>
                      <a:pt x="2608" y="7549"/>
                    </a:moveTo>
                    <a:lnTo>
                      <a:pt x="3298" y="8252"/>
                    </a:lnTo>
                    <a:lnTo>
                      <a:pt x="1143" y="10407"/>
                    </a:lnTo>
                    <a:cubicBezTo>
                      <a:pt x="1089" y="10460"/>
                      <a:pt x="1024" y="10487"/>
                      <a:pt x="959" y="10487"/>
                    </a:cubicBezTo>
                    <a:cubicBezTo>
                      <a:pt x="893" y="10487"/>
                      <a:pt x="828" y="10460"/>
                      <a:pt x="774" y="10407"/>
                    </a:cubicBezTo>
                    <a:lnTo>
                      <a:pt x="441" y="10073"/>
                    </a:lnTo>
                    <a:cubicBezTo>
                      <a:pt x="345" y="9978"/>
                      <a:pt x="345" y="9811"/>
                      <a:pt x="441" y="9704"/>
                    </a:cubicBezTo>
                    <a:lnTo>
                      <a:pt x="2608" y="7549"/>
                    </a:lnTo>
                    <a:close/>
                    <a:moveTo>
                      <a:pt x="7037" y="1"/>
                    </a:moveTo>
                    <a:cubicBezTo>
                      <a:pt x="3941" y="1"/>
                      <a:pt x="2155" y="3513"/>
                      <a:pt x="3953" y="6013"/>
                    </a:cubicBezTo>
                    <a:lnTo>
                      <a:pt x="3239" y="6728"/>
                    </a:lnTo>
                    <a:cubicBezTo>
                      <a:pt x="3224" y="6727"/>
                      <a:pt x="3209" y="6726"/>
                      <a:pt x="3194" y="6726"/>
                    </a:cubicBezTo>
                    <a:cubicBezTo>
                      <a:pt x="3036" y="6726"/>
                      <a:pt x="2907" y="6785"/>
                      <a:pt x="2798" y="6894"/>
                    </a:cubicBezTo>
                    <a:lnTo>
                      <a:pt x="226" y="9466"/>
                    </a:lnTo>
                    <a:cubicBezTo>
                      <a:pt x="0" y="9692"/>
                      <a:pt x="0" y="10061"/>
                      <a:pt x="226" y="10288"/>
                    </a:cubicBezTo>
                    <a:lnTo>
                      <a:pt x="548" y="10633"/>
                    </a:lnTo>
                    <a:cubicBezTo>
                      <a:pt x="661" y="10740"/>
                      <a:pt x="810" y="10794"/>
                      <a:pt x="959" y="10794"/>
                    </a:cubicBezTo>
                    <a:cubicBezTo>
                      <a:pt x="1107" y="10794"/>
                      <a:pt x="1256" y="10740"/>
                      <a:pt x="1369" y="10633"/>
                    </a:cubicBezTo>
                    <a:lnTo>
                      <a:pt x="3631" y="8371"/>
                    </a:lnTo>
                    <a:lnTo>
                      <a:pt x="3941" y="8049"/>
                    </a:lnTo>
                    <a:cubicBezTo>
                      <a:pt x="4060" y="7930"/>
                      <a:pt x="4120" y="7775"/>
                      <a:pt x="4108" y="7609"/>
                    </a:cubicBezTo>
                    <a:lnTo>
                      <a:pt x="4822" y="6894"/>
                    </a:lnTo>
                    <a:cubicBezTo>
                      <a:pt x="5358" y="7275"/>
                      <a:pt x="6001" y="7514"/>
                      <a:pt x="6656" y="7597"/>
                    </a:cubicBezTo>
                    <a:lnTo>
                      <a:pt x="6668" y="7597"/>
                    </a:lnTo>
                    <a:cubicBezTo>
                      <a:pt x="6739" y="7597"/>
                      <a:pt x="6810" y="7537"/>
                      <a:pt x="6834" y="7442"/>
                    </a:cubicBezTo>
                    <a:cubicBezTo>
                      <a:pt x="6846" y="7359"/>
                      <a:pt x="6775" y="7275"/>
                      <a:pt x="6691" y="7264"/>
                    </a:cubicBezTo>
                    <a:cubicBezTo>
                      <a:pt x="6013" y="7192"/>
                      <a:pt x="5370" y="6918"/>
                      <a:pt x="4846" y="6502"/>
                    </a:cubicBezTo>
                    <a:cubicBezTo>
                      <a:pt x="2286" y="4442"/>
                      <a:pt x="3798" y="334"/>
                      <a:pt x="7037" y="334"/>
                    </a:cubicBezTo>
                    <a:cubicBezTo>
                      <a:pt x="8870" y="334"/>
                      <a:pt x="10323" y="1715"/>
                      <a:pt x="10501" y="3454"/>
                    </a:cubicBezTo>
                    <a:cubicBezTo>
                      <a:pt x="10522" y="3535"/>
                      <a:pt x="10576" y="3590"/>
                      <a:pt x="10644" y="3590"/>
                    </a:cubicBezTo>
                    <a:cubicBezTo>
                      <a:pt x="10655" y="3590"/>
                      <a:pt x="10668" y="3588"/>
                      <a:pt x="10680" y="3584"/>
                    </a:cubicBezTo>
                    <a:cubicBezTo>
                      <a:pt x="10775" y="3573"/>
                      <a:pt x="10835" y="3501"/>
                      <a:pt x="10823" y="3406"/>
                    </a:cubicBezTo>
                    <a:cubicBezTo>
                      <a:pt x="10620" y="1525"/>
                      <a:pt x="9037" y="1"/>
                      <a:pt x="70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9" name="Google Shape;349;p21">
                <a:extLst>
                  <a:ext uri="{FF2B5EF4-FFF2-40B4-BE49-F238E27FC236}">
                    <a16:creationId xmlns:a16="http://schemas.microsoft.com/office/drawing/2014/main" id="{F42B6003-B5D1-067F-8C63-C955A6355EEC}"/>
                  </a:ext>
                </a:extLst>
              </p:cNvPr>
              <p:cNvSpPr/>
              <p:nvPr/>
            </p:nvSpPr>
            <p:spPr>
              <a:xfrm>
                <a:off x="4311356" y="1993458"/>
                <a:ext cx="206959" cy="197378"/>
              </a:xfrm>
              <a:custGeom>
                <a:avLst/>
                <a:gdLst/>
                <a:ahLst/>
                <a:cxnLst/>
                <a:rect l="l" t="t" r="r" b="b"/>
                <a:pathLst>
                  <a:path w="6502" h="6201" extrusionOk="0">
                    <a:moveTo>
                      <a:pt x="3394" y="295"/>
                    </a:moveTo>
                    <a:cubicBezTo>
                      <a:pt x="4930" y="295"/>
                      <a:pt x="6180" y="1533"/>
                      <a:pt x="6180" y="3081"/>
                    </a:cubicBezTo>
                    <a:cubicBezTo>
                      <a:pt x="6180" y="4641"/>
                      <a:pt x="4930" y="5879"/>
                      <a:pt x="3394" y="5879"/>
                    </a:cubicBezTo>
                    <a:cubicBezTo>
                      <a:pt x="2679" y="5879"/>
                      <a:pt x="1965" y="5605"/>
                      <a:pt x="1429" y="5057"/>
                    </a:cubicBezTo>
                    <a:cubicBezTo>
                      <a:pt x="346" y="3974"/>
                      <a:pt x="346" y="2200"/>
                      <a:pt x="1429" y="1116"/>
                    </a:cubicBezTo>
                    <a:cubicBezTo>
                      <a:pt x="1977" y="569"/>
                      <a:pt x="2679" y="295"/>
                      <a:pt x="3394" y="295"/>
                    </a:cubicBezTo>
                    <a:close/>
                    <a:moveTo>
                      <a:pt x="3404" y="0"/>
                    </a:moveTo>
                    <a:cubicBezTo>
                      <a:pt x="2608" y="0"/>
                      <a:pt x="1810" y="301"/>
                      <a:pt x="1203" y="902"/>
                    </a:cubicBezTo>
                    <a:cubicBezTo>
                      <a:pt x="0" y="2116"/>
                      <a:pt x="0" y="4093"/>
                      <a:pt x="1203" y="5295"/>
                    </a:cubicBezTo>
                    <a:cubicBezTo>
                      <a:pt x="1822" y="5903"/>
                      <a:pt x="2608" y="6200"/>
                      <a:pt x="3394" y="6200"/>
                    </a:cubicBezTo>
                    <a:cubicBezTo>
                      <a:pt x="5108" y="6188"/>
                      <a:pt x="6501" y="4819"/>
                      <a:pt x="6501" y="3093"/>
                    </a:cubicBezTo>
                    <a:cubicBezTo>
                      <a:pt x="6501" y="2259"/>
                      <a:pt x="6180" y="1485"/>
                      <a:pt x="5596" y="902"/>
                    </a:cubicBezTo>
                    <a:cubicBezTo>
                      <a:pt x="4995" y="301"/>
                      <a:pt x="4200" y="0"/>
                      <a:pt x="34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30" name="Google Shape;350;p21">
                <a:extLst>
                  <a:ext uri="{FF2B5EF4-FFF2-40B4-BE49-F238E27FC236}">
                    <a16:creationId xmlns:a16="http://schemas.microsoft.com/office/drawing/2014/main" id="{CCDE36CE-F46F-25E5-E0E3-E15FD21C71D7}"/>
                  </a:ext>
                </a:extLst>
              </p:cNvPr>
              <p:cNvSpPr/>
              <p:nvPr/>
            </p:nvSpPr>
            <p:spPr>
              <a:xfrm>
                <a:off x="4372374" y="2030476"/>
                <a:ext cx="94026" cy="114493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3597" extrusionOk="0">
                    <a:moveTo>
                      <a:pt x="1477" y="310"/>
                    </a:moveTo>
                    <a:cubicBezTo>
                      <a:pt x="1834" y="310"/>
                      <a:pt x="2120" y="584"/>
                      <a:pt x="2120" y="953"/>
                    </a:cubicBezTo>
                    <a:cubicBezTo>
                      <a:pt x="2120" y="1311"/>
                      <a:pt x="1834" y="1584"/>
                      <a:pt x="1477" y="1584"/>
                    </a:cubicBezTo>
                    <a:cubicBezTo>
                      <a:pt x="1119" y="1584"/>
                      <a:pt x="834" y="1311"/>
                      <a:pt x="834" y="953"/>
                    </a:cubicBezTo>
                    <a:cubicBezTo>
                      <a:pt x="834" y="596"/>
                      <a:pt x="1119" y="310"/>
                      <a:pt x="1477" y="310"/>
                    </a:cubicBezTo>
                    <a:close/>
                    <a:moveTo>
                      <a:pt x="1905" y="1918"/>
                    </a:moveTo>
                    <a:cubicBezTo>
                      <a:pt x="2298" y="1918"/>
                      <a:pt x="2608" y="2227"/>
                      <a:pt x="2608" y="2620"/>
                    </a:cubicBezTo>
                    <a:lnTo>
                      <a:pt x="2608" y="3287"/>
                    </a:lnTo>
                    <a:lnTo>
                      <a:pt x="2298" y="3287"/>
                    </a:lnTo>
                    <a:lnTo>
                      <a:pt x="2298" y="2585"/>
                    </a:lnTo>
                    <a:cubicBezTo>
                      <a:pt x="2298" y="2501"/>
                      <a:pt x="2227" y="2418"/>
                      <a:pt x="2132" y="2418"/>
                    </a:cubicBezTo>
                    <a:cubicBezTo>
                      <a:pt x="2048" y="2418"/>
                      <a:pt x="1965" y="2501"/>
                      <a:pt x="1965" y="2585"/>
                    </a:cubicBezTo>
                    <a:lnTo>
                      <a:pt x="1965" y="3287"/>
                    </a:lnTo>
                    <a:lnTo>
                      <a:pt x="977" y="3287"/>
                    </a:lnTo>
                    <a:lnTo>
                      <a:pt x="977" y="2585"/>
                    </a:lnTo>
                    <a:cubicBezTo>
                      <a:pt x="977" y="2501"/>
                      <a:pt x="893" y="2418"/>
                      <a:pt x="810" y="2418"/>
                    </a:cubicBezTo>
                    <a:cubicBezTo>
                      <a:pt x="715" y="2418"/>
                      <a:pt x="643" y="2501"/>
                      <a:pt x="643" y="2585"/>
                    </a:cubicBezTo>
                    <a:lnTo>
                      <a:pt x="643" y="3287"/>
                    </a:lnTo>
                    <a:lnTo>
                      <a:pt x="298" y="3287"/>
                    </a:lnTo>
                    <a:lnTo>
                      <a:pt x="298" y="2620"/>
                    </a:lnTo>
                    <a:cubicBezTo>
                      <a:pt x="298" y="2227"/>
                      <a:pt x="619" y="1918"/>
                      <a:pt x="1000" y="1918"/>
                    </a:cubicBezTo>
                    <a:close/>
                    <a:moveTo>
                      <a:pt x="1477" y="1"/>
                    </a:moveTo>
                    <a:cubicBezTo>
                      <a:pt x="941" y="1"/>
                      <a:pt x="512" y="430"/>
                      <a:pt x="512" y="965"/>
                    </a:cubicBezTo>
                    <a:cubicBezTo>
                      <a:pt x="512" y="1227"/>
                      <a:pt x="619" y="1465"/>
                      <a:pt x="798" y="1632"/>
                    </a:cubicBezTo>
                    <a:cubicBezTo>
                      <a:pt x="346" y="1739"/>
                      <a:pt x="0" y="2144"/>
                      <a:pt x="0" y="2632"/>
                    </a:cubicBezTo>
                    <a:lnTo>
                      <a:pt x="0" y="3299"/>
                    </a:lnTo>
                    <a:cubicBezTo>
                      <a:pt x="0" y="3466"/>
                      <a:pt x="143" y="3597"/>
                      <a:pt x="298" y="3597"/>
                    </a:cubicBezTo>
                    <a:lnTo>
                      <a:pt x="2643" y="3597"/>
                    </a:lnTo>
                    <a:cubicBezTo>
                      <a:pt x="2798" y="3597"/>
                      <a:pt x="2941" y="3466"/>
                      <a:pt x="2941" y="3299"/>
                    </a:cubicBezTo>
                    <a:lnTo>
                      <a:pt x="2941" y="2632"/>
                    </a:lnTo>
                    <a:cubicBezTo>
                      <a:pt x="2953" y="2144"/>
                      <a:pt x="2620" y="1739"/>
                      <a:pt x="2167" y="1632"/>
                    </a:cubicBezTo>
                    <a:cubicBezTo>
                      <a:pt x="2322" y="1453"/>
                      <a:pt x="2441" y="1215"/>
                      <a:pt x="2441" y="965"/>
                    </a:cubicBezTo>
                    <a:cubicBezTo>
                      <a:pt x="2441" y="430"/>
                      <a:pt x="2012" y="1"/>
                      <a:pt x="1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31" name="Google Shape;351;p21">
                <a:extLst>
                  <a:ext uri="{FF2B5EF4-FFF2-40B4-BE49-F238E27FC236}">
                    <a16:creationId xmlns:a16="http://schemas.microsoft.com/office/drawing/2014/main" id="{5E7B2857-3FDB-4AE4-47C0-2B85B9474B44}"/>
                  </a:ext>
                </a:extLst>
              </p:cNvPr>
              <p:cNvSpPr/>
              <p:nvPr/>
            </p:nvSpPr>
            <p:spPr>
              <a:xfrm>
                <a:off x="4426167" y="2098561"/>
                <a:ext cx="114111" cy="113474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3565" extrusionOk="0">
                    <a:moveTo>
                      <a:pt x="3401" y="1"/>
                    </a:moveTo>
                    <a:cubicBezTo>
                      <a:pt x="3330" y="1"/>
                      <a:pt x="3272" y="73"/>
                      <a:pt x="3251" y="136"/>
                    </a:cubicBezTo>
                    <a:cubicBezTo>
                      <a:pt x="3097" y="1767"/>
                      <a:pt x="1799" y="3077"/>
                      <a:pt x="144" y="3244"/>
                    </a:cubicBezTo>
                    <a:cubicBezTo>
                      <a:pt x="61" y="3255"/>
                      <a:pt x="1" y="3339"/>
                      <a:pt x="13" y="3422"/>
                    </a:cubicBezTo>
                    <a:cubicBezTo>
                      <a:pt x="25" y="3494"/>
                      <a:pt x="84" y="3565"/>
                      <a:pt x="180" y="3565"/>
                    </a:cubicBezTo>
                    <a:lnTo>
                      <a:pt x="191" y="3565"/>
                    </a:lnTo>
                    <a:cubicBezTo>
                      <a:pt x="1966" y="3398"/>
                      <a:pt x="3394" y="1970"/>
                      <a:pt x="3573" y="184"/>
                    </a:cubicBezTo>
                    <a:cubicBezTo>
                      <a:pt x="3585" y="88"/>
                      <a:pt x="3513" y="17"/>
                      <a:pt x="3430" y="5"/>
                    </a:cubicBezTo>
                    <a:cubicBezTo>
                      <a:pt x="3420" y="2"/>
                      <a:pt x="3410" y="1"/>
                      <a:pt x="34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</p:grpSp>
        <p:grpSp>
          <p:nvGrpSpPr>
            <p:cNvPr id="256" name="Google Shape;352;p21">
              <a:extLst>
                <a:ext uri="{FF2B5EF4-FFF2-40B4-BE49-F238E27FC236}">
                  <a16:creationId xmlns:a16="http://schemas.microsoft.com/office/drawing/2014/main" id="{23BFB327-B467-7737-FD22-0666A77B7175}"/>
                </a:ext>
              </a:extLst>
            </p:cNvPr>
            <p:cNvGrpSpPr/>
            <p:nvPr/>
          </p:nvGrpSpPr>
          <p:grpSpPr>
            <a:xfrm>
              <a:off x="4205086" y="2856267"/>
              <a:ext cx="425887" cy="371391"/>
              <a:chOff x="1817317" y="2480330"/>
              <a:chExt cx="350958" cy="263043"/>
            </a:xfrm>
          </p:grpSpPr>
          <p:sp>
            <p:nvSpPr>
              <p:cNvPr id="257" name="Google Shape;353;p21">
                <a:extLst>
                  <a:ext uri="{FF2B5EF4-FFF2-40B4-BE49-F238E27FC236}">
                    <a16:creationId xmlns:a16="http://schemas.microsoft.com/office/drawing/2014/main" id="{5222077D-A61D-8814-26DC-B15171C4C049}"/>
                  </a:ext>
                </a:extLst>
              </p:cNvPr>
              <p:cNvSpPr/>
              <p:nvPr/>
            </p:nvSpPr>
            <p:spPr>
              <a:xfrm>
                <a:off x="1817317" y="2480330"/>
                <a:ext cx="350958" cy="191426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6014" extrusionOk="0">
                    <a:moveTo>
                      <a:pt x="4477" y="1"/>
                    </a:moveTo>
                    <a:cubicBezTo>
                      <a:pt x="3918" y="1"/>
                      <a:pt x="3382" y="179"/>
                      <a:pt x="2917" y="524"/>
                    </a:cubicBezTo>
                    <a:cubicBezTo>
                      <a:pt x="2513" y="834"/>
                      <a:pt x="2203" y="1251"/>
                      <a:pt x="2036" y="1727"/>
                    </a:cubicBezTo>
                    <a:cubicBezTo>
                      <a:pt x="905" y="1787"/>
                      <a:pt x="0" y="2727"/>
                      <a:pt x="0" y="3870"/>
                    </a:cubicBezTo>
                    <a:cubicBezTo>
                      <a:pt x="0" y="5061"/>
                      <a:pt x="965" y="6013"/>
                      <a:pt x="2143" y="6013"/>
                    </a:cubicBezTo>
                    <a:lnTo>
                      <a:pt x="2917" y="6013"/>
                    </a:lnTo>
                    <a:cubicBezTo>
                      <a:pt x="3001" y="6013"/>
                      <a:pt x="3084" y="5942"/>
                      <a:pt x="3084" y="5847"/>
                    </a:cubicBezTo>
                    <a:cubicBezTo>
                      <a:pt x="3084" y="5763"/>
                      <a:pt x="3001" y="5692"/>
                      <a:pt x="2917" y="5692"/>
                    </a:cubicBezTo>
                    <a:lnTo>
                      <a:pt x="2143" y="5692"/>
                    </a:lnTo>
                    <a:cubicBezTo>
                      <a:pt x="1131" y="5692"/>
                      <a:pt x="310" y="4870"/>
                      <a:pt x="310" y="3858"/>
                    </a:cubicBezTo>
                    <a:cubicBezTo>
                      <a:pt x="310" y="2846"/>
                      <a:pt x="1131" y="2025"/>
                      <a:pt x="2132" y="2025"/>
                    </a:cubicBezTo>
                    <a:lnTo>
                      <a:pt x="2143" y="2025"/>
                    </a:lnTo>
                    <a:cubicBezTo>
                      <a:pt x="2215" y="2025"/>
                      <a:pt x="2274" y="1977"/>
                      <a:pt x="2286" y="1906"/>
                    </a:cubicBezTo>
                    <a:cubicBezTo>
                      <a:pt x="2429" y="1441"/>
                      <a:pt x="2703" y="1036"/>
                      <a:pt x="3096" y="739"/>
                    </a:cubicBezTo>
                    <a:cubicBezTo>
                      <a:pt x="3477" y="441"/>
                      <a:pt x="3953" y="286"/>
                      <a:pt x="4453" y="286"/>
                    </a:cubicBezTo>
                    <a:cubicBezTo>
                      <a:pt x="5239" y="286"/>
                      <a:pt x="5953" y="679"/>
                      <a:pt x="6370" y="1334"/>
                    </a:cubicBezTo>
                    <a:cubicBezTo>
                      <a:pt x="6412" y="1386"/>
                      <a:pt x="6471" y="1420"/>
                      <a:pt x="6533" y="1420"/>
                    </a:cubicBezTo>
                    <a:cubicBezTo>
                      <a:pt x="6542" y="1420"/>
                      <a:pt x="6551" y="1419"/>
                      <a:pt x="6561" y="1417"/>
                    </a:cubicBezTo>
                    <a:cubicBezTo>
                      <a:pt x="6751" y="1358"/>
                      <a:pt x="6954" y="1322"/>
                      <a:pt x="7144" y="1322"/>
                    </a:cubicBezTo>
                    <a:cubicBezTo>
                      <a:pt x="7942" y="1322"/>
                      <a:pt x="8644" y="1846"/>
                      <a:pt x="8882" y="2608"/>
                    </a:cubicBezTo>
                    <a:cubicBezTo>
                      <a:pt x="8918" y="2679"/>
                      <a:pt x="8978" y="2727"/>
                      <a:pt x="9061" y="2727"/>
                    </a:cubicBezTo>
                    <a:cubicBezTo>
                      <a:pt x="9121" y="2727"/>
                      <a:pt x="9168" y="2703"/>
                      <a:pt x="9228" y="2703"/>
                    </a:cubicBezTo>
                    <a:cubicBezTo>
                      <a:pt x="10049" y="2703"/>
                      <a:pt x="10704" y="3382"/>
                      <a:pt x="10704" y="4180"/>
                    </a:cubicBezTo>
                    <a:cubicBezTo>
                      <a:pt x="10704" y="4989"/>
                      <a:pt x="10025" y="5656"/>
                      <a:pt x="9228" y="5656"/>
                    </a:cubicBezTo>
                    <a:lnTo>
                      <a:pt x="8109" y="5656"/>
                    </a:lnTo>
                    <a:cubicBezTo>
                      <a:pt x="8025" y="5656"/>
                      <a:pt x="7942" y="5727"/>
                      <a:pt x="7942" y="5823"/>
                    </a:cubicBezTo>
                    <a:cubicBezTo>
                      <a:pt x="7942" y="5906"/>
                      <a:pt x="8025" y="5978"/>
                      <a:pt x="8109" y="5978"/>
                    </a:cubicBezTo>
                    <a:lnTo>
                      <a:pt x="9228" y="5978"/>
                    </a:lnTo>
                    <a:cubicBezTo>
                      <a:pt x="10228" y="5978"/>
                      <a:pt x="11026" y="5180"/>
                      <a:pt x="11026" y="4180"/>
                    </a:cubicBezTo>
                    <a:cubicBezTo>
                      <a:pt x="11026" y="3180"/>
                      <a:pt x="10204" y="2429"/>
                      <a:pt x="9228" y="2429"/>
                    </a:cubicBezTo>
                    <a:lnTo>
                      <a:pt x="9168" y="2429"/>
                    </a:lnTo>
                    <a:cubicBezTo>
                      <a:pt x="9013" y="2060"/>
                      <a:pt x="8763" y="1715"/>
                      <a:pt x="8442" y="1477"/>
                    </a:cubicBezTo>
                    <a:cubicBezTo>
                      <a:pt x="8061" y="1191"/>
                      <a:pt x="7620" y="1048"/>
                      <a:pt x="7156" y="1048"/>
                    </a:cubicBezTo>
                    <a:cubicBezTo>
                      <a:pt x="6966" y="1048"/>
                      <a:pt x="6787" y="1072"/>
                      <a:pt x="6596" y="1120"/>
                    </a:cubicBezTo>
                    <a:cubicBezTo>
                      <a:pt x="6096" y="417"/>
                      <a:pt x="5322" y="1"/>
                      <a:pt x="4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58" name="Google Shape;354;p21">
                <a:extLst>
                  <a:ext uri="{FF2B5EF4-FFF2-40B4-BE49-F238E27FC236}">
                    <a16:creationId xmlns:a16="http://schemas.microsoft.com/office/drawing/2014/main" id="{7CEFA45B-CF22-C7AD-4271-3D452C86F15F}"/>
                  </a:ext>
                </a:extLst>
              </p:cNvPr>
              <p:cNvSpPr/>
              <p:nvPr/>
            </p:nvSpPr>
            <p:spPr>
              <a:xfrm>
                <a:off x="1926844" y="2568626"/>
                <a:ext cx="131140" cy="174747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5490" extrusionOk="0">
                    <a:moveTo>
                      <a:pt x="2417" y="322"/>
                    </a:moveTo>
                    <a:lnTo>
                      <a:pt x="2417" y="1370"/>
                    </a:lnTo>
                    <a:cubicBezTo>
                      <a:pt x="2417" y="1537"/>
                      <a:pt x="2572" y="1691"/>
                      <a:pt x="2751" y="1691"/>
                    </a:cubicBezTo>
                    <a:lnTo>
                      <a:pt x="3274" y="1691"/>
                    </a:lnTo>
                    <a:cubicBezTo>
                      <a:pt x="3358" y="1691"/>
                      <a:pt x="3429" y="1620"/>
                      <a:pt x="3429" y="1525"/>
                    </a:cubicBezTo>
                    <a:cubicBezTo>
                      <a:pt x="3429" y="1441"/>
                      <a:pt x="3358" y="1358"/>
                      <a:pt x="3274" y="1358"/>
                    </a:cubicBezTo>
                    <a:lnTo>
                      <a:pt x="2751" y="1358"/>
                    </a:lnTo>
                    <a:cubicBezTo>
                      <a:pt x="2751" y="1358"/>
                      <a:pt x="2727" y="1358"/>
                      <a:pt x="2727" y="1346"/>
                    </a:cubicBezTo>
                    <a:lnTo>
                      <a:pt x="2727" y="346"/>
                    </a:lnTo>
                    <a:lnTo>
                      <a:pt x="3751" y="1358"/>
                    </a:lnTo>
                    <a:cubicBezTo>
                      <a:pt x="3775" y="1394"/>
                      <a:pt x="3798" y="1441"/>
                      <a:pt x="3798" y="1501"/>
                    </a:cubicBezTo>
                    <a:lnTo>
                      <a:pt x="3798" y="5180"/>
                    </a:lnTo>
                    <a:lnTo>
                      <a:pt x="3810" y="5180"/>
                    </a:lnTo>
                    <a:lnTo>
                      <a:pt x="334" y="5192"/>
                    </a:lnTo>
                    <a:cubicBezTo>
                      <a:pt x="334" y="5192"/>
                      <a:pt x="322" y="5192"/>
                      <a:pt x="322" y="5180"/>
                    </a:cubicBezTo>
                    <a:lnTo>
                      <a:pt x="322" y="334"/>
                    </a:lnTo>
                    <a:cubicBezTo>
                      <a:pt x="322" y="334"/>
                      <a:pt x="322" y="322"/>
                      <a:pt x="334" y="322"/>
                    </a:cubicBezTo>
                    <a:close/>
                    <a:moveTo>
                      <a:pt x="322" y="1"/>
                    </a:moveTo>
                    <a:cubicBezTo>
                      <a:pt x="143" y="1"/>
                      <a:pt x="0" y="144"/>
                      <a:pt x="0" y="322"/>
                    </a:cubicBezTo>
                    <a:lnTo>
                      <a:pt x="0" y="5156"/>
                    </a:lnTo>
                    <a:cubicBezTo>
                      <a:pt x="0" y="5335"/>
                      <a:pt x="143" y="5489"/>
                      <a:pt x="322" y="5489"/>
                    </a:cubicBezTo>
                    <a:lnTo>
                      <a:pt x="3775" y="5489"/>
                    </a:lnTo>
                    <a:cubicBezTo>
                      <a:pt x="3953" y="5489"/>
                      <a:pt x="4108" y="5335"/>
                      <a:pt x="4108" y="5156"/>
                    </a:cubicBezTo>
                    <a:lnTo>
                      <a:pt x="4108" y="1501"/>
                    </a:lnTo>
                    <a:cubicBezTo>
                      <a:pt x="4120" y="1382"/>
                      <a:pt x="4072" y="1251"/>
                      <a:pt x="3965" y="1156"/>
                    </a:cubicBezTo>
                    <a:lnTo>
                      <a:pt x="2953" y="144"/>
                    </a:lnTo>
                    <a:cubicBezTo>
                      <a:pt x="2870" y="48"/>
                      <a:pt x="2739" y="1"/>
                      <a:pt x="25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59" name="Google Shape;355;p21">
                <a:extLst>
                  <a:ext uri="{FF2B5EF4-FFF2-40B4-BE49-F238E27FC236}">
                    <a16:creationId xmlns:a16="http://schemas.microsoft.com/office/drawing/2014/main" id="{DF2EBE5D-7B8A-7CB1-904B-F20EFBC29E49}"/>
                  </a:ext>
                </a:extLst>
              </p:cNvPr>
              <p:cNvSpPr/>
              <p:nvPr/>
            </p:nvSpPr>
            <p:spPr>
              <a:xfrm>
                <a:off x="1965485" y="2639893"/>
                <a:ext cx="55002" cy="70885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2227" extrusionOk="0">
                    <a:moveTo>
                      <a:pt x="870" y="0"/>
                    </a:moveTo>
                    <a:cubicBezTo>
                      <a:pt x="822" y="0"/>
                      <a:pt x="775" y="36"/>
                      <a:pt x="751" y="60"/>
                    </a:cubicBezTo>
                    <a:lnTo>
                      <a:pt x="60" y="929"/>
                    </a:lnTo>
                    <a:cubicBezTo>
                      <a:pt x="1" y="1000"/>
                      <a:pt x="13" y="1107"/>
                      <a:pt x="84" y="1155"/>
                    </a:cubicBezTo>
                    <a:cubicBezTo>
                      <a:pt x="117" y="1178"/>
                      <a:pt x="151" y="1189"/>
                      <a:pt x="183" y="1189"/>
                    </a:cubicBezTo>
                    <a:cubicBezTo>
                      <a:pt x="234" y="1189"/>
                      <a:pt x="281" y="1163"/>
                      <a:pt x="310" y="1119"/>
                    </a:cubicBezTo>
                    <a:lnTo>
                      <a:pt x="715" y="619"/>
                    </a:lnTo>
                    <a:lnTo>
                      <a:pt x="715" y="2060"/>
                    </a:lnTo>
                    <a:cubicBezTo>
                      <a:pt x="715" y="2143"/>
                      <a:pt x="787" y="2227"/>
                      <a:pt x="882" y="2227"/>
                    </a:cubicBezTo>
                    <a:cubicBezTo>
                      <a:pt x="965" y="2227"/>
                      <a:pt x="1048" y="2143"/>
                      <a:pt x="1048" y="2060"/>
                    </a:cubicBezTo>
                    <a:lnTo>
                      <a:pt x="1048" y="619"/>
                    </a:lnTo>
                    <a:lnTo>
                      <a:pt x="1441" y="1119"/>
                    </a:lnTo>
                    <a:cubicBezTo>
                      <a:pt x="1477" y="1167"/>
                      <a:pt x="1513" y="1179"/>
                      <a:pt x="1560" y="1179"/>
                    </a:cubicBezTo>
                    <a:cubicBezTo>
                      <a:pt x="1596" y="1179"/>
                      <a:pt x="1644" y="1167"/>
                      <a:pt x="1668" y="1155"/>
                    </a:cubicBezTo>
                    <a:cubicBezTo>
                      <a:pt x="1715" y="1107"/>
                      <a:pt x="1727" y="1000"/>
                      <a:pt x="1668" y="929"/>
                    </a:cubicBezTo>
                    <a:lnTo>
                      <a:pt x="989" y="60"/>
                    </a:lnTo>
                    <a:cubicBezTo>
                      <a:pt x="953" y="24"/>
                      <a:pt x="906" y="0"/>
                      <a:pt x="8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60" name="Google Shape;356;p21">
                <a:extLst>
                  <a:ext uri="{FF2B5EF4-FFF2-40B4-BE49-F238E27FC236}">
                    <a16:creationId xmlns:a16="http://schemas.microsoft.com/office/drawing/2014/main" id="{2C95D2C3-2B2F-A01A-BB14-595081F4B94B}"/>
                  </a:ext>
                </a:extLst>
              </p:cNvPr>
              <p:cNvSpPr/>
              <p:nvPr/>
            </p:nvSpPr>
            <p:spPr>
              <a:xfrm>
                <a:off x="1965103" y="2503406"/>
                <a:ext cx="43989" cy="31162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979" extrusionOk="0">
                    <a:moveTo>
                      <a:pt x="181" y="0"/>
                    </a:moveTo>
                    <a:cubicBezTo>
                      <a:pt x="104" y="0"/>
                      <a:pt x="24" y="56"/>
                      <a:pt x="13" y="121"/>
                    </a:cubicBezTo>
                    <a:cubicBezTo>
                      <a:pt x="1" y="216"/>
                      <a:pt x="60" y="300"/>
                      <a:pt x="132" y="323"/>
                    </a:cubicBezTo>
                    <a:cubicBezTo>
                      <a:pt x="501" y="395"/>
                      <a:pt x="846" y="597"/>
                      <a:pt x="1072" y="919"/>
                    </a:cubicBezTo>
                    <a:cubicBezTo>
                      <a:pt x="1096" y="954"/>
                      <a:pt x="1144" y="978"/>
                      <a:pt x="1203" y="978"/>
                    </a:cubicBezTo>
                    <a:cubicBezTo>
                      <a:pt x="1227" y="978"/>
                      <a:pt x="1275" y="954"/>
                      <a:pt x="1310" y="942"/>
                    </a:cubicBezTo>
                    <a:cubicBezTo>
                      <a:pt x="1370" y="895"/>
                      <a:pt x="1382" y="800"/>
                      <a:pt x="1334" y="716"/>
                    </a:cubicBezTo>
                    <a:cubicBezTo>
                      <a:pt x="1060" y="347"/>
                      <a:pt x="656" y="97"/>
                      <a:pt x="203" y="2"/>
                    </a:cubicBezTo>
                    <a:cubicBezTo>
                      <a:pt x="196" y="1"/>
                      <a:pt x="189" y="0"/>
                      <a:pt x="1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61" name="Google Shape;357;p21">
                <a:extLst>
                  <a:ext uri="{FF2B5EF4-FFF2-40B4-BE49-F238E27FC236}">
                    <a16:creationId xmlns:a16="http://schemas.microsoft.com/office/drawing/2014/main" id="{A6047085-0513-4B29-6981-E011C6792146}"/>
                  </a:ext>
                </a:extLst>
              </p:cNvPr>
              <p:cNvSpPr/>
              <p:nvPr/>
            </p:nvSpPr>
            <p:spPr>
              <a:xfrm>
                <a:off x="2052668" y="2537369"/>
                <a:ext cx="34504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948" extrusionOk="0">
                    <a:moveTo>
                      <a:pt x="194" y="0"/>
                    </a:moveTo>
                    <a:cubicBezTo>
                      <a:pt x="124" y="0"/>
                      <a:pt x="56" y="45"/>
                      <a:pt x="36" y="114"/>
                    </a:cubicBezTo>
                    <a:cubicBezTo>
                      <a:pt x="0" y="209"/>
                      <a:pt x="48" y="292"/>
                      <a:pt x="131" y="328"/>
                    </a:cubicBezTo>
                    <a:cubicBezTo>
                      <a:pt x="405" y="411"/>
                      <a:pt x="631" y="602"/>
                      <a:pt x="762" y="864"/>
                    </a:cubicBezTo>
                    <a:cubicBezTo>
                      <a:pt x="786" y="923"/>
                      <a:pt x="845" y="947"/>
                      <a:pt x="905" y="947"/>
                    </a:cubicBezTo>
                    <a:cubicBezTo>
                      <a:pt x="941" y="947"/>
                      <a:pt x="953" y="947"/>
                      <a:pt x="988" y="935"/>
                    </a:cubicBezTo>
                    <a:cubicBezTo>
                      <a:pt x="1060" y="887"/>
                      <a:pt x="1084" y="804"/>
                      <a:pt x="1048" y="709"/>
                    </a:cubicBezTo>
                    <a:cubicBezTo>
                      <a:pt x="869" y="387"/>
                      <a:pt x="584" y="149"/>
                      <a:pt x="238" y="6"/>
                    </a:cubicBezTo>
                    <a:cubicBezTo>
                      <a:pt x="224" y="2"/>
                      <a:pt x="209" y="0"/>
                      <a:pt x="1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</p:grpSp>
        <p:grpSp>
          <p:nvGrpSpPr>
            <p:cNvPr id="262" name="Google Shape;358;p21">
              <a:extLst>
                <a:ext uri="{FF2B5EF4-FFF2-40B4-BE49-F238E27FC236}">
                  <a16:creationId xmlns:a16="http://schemas.microsoft.com/office/drawing/2014/main" id="{36E18D08-06BE-BEAC-0447-36384D5D9950}"/>
                </a:ext>
              </a:extLst>
            </p:cNvPr>
            <p:cNvGrpSpPr/>
            <p:nvPr/>
          </p:nvGrpSpPr>
          <p:grpSpPr>
            <a:xfrm>
              <a:off x="7002331" y="2834179"/>
              <a:ext cx="425866" cy="415590"/>
              <a:chOff x="1396957" y="4287365"/>
              <a:chExt cx="301861" cy="332871"/>
            </a:xfrm>
          </p:grpSpPr>
          <p:sp>
            <p:nvSpPr>
              <p:cNvPr id="263" name="Google Shape;359;p21">
                <a:extLst>
                  <a:ext uri="{FF2B5EF4-FFF2-40B4-BE49-F238E27FC236}">
                    <a16:creationId xmlns:a16="http://schemas.microsoft.com/office/drawing/2014/main" id="{328F9B72-F588-CD7B-A8DA-6E42DF6F3779}"/>
                  </a:ext>
                </a:extLst>
              </p:cNvPr>
              <p:cNvSpPr/>
              <p:nvPr/>
            </p:nvSpPr>
            <p:spPr>
              <a:xfrm>
                <a:off x="1396957" y="4287365"/>
                <a:ext cx="301861" cy="332871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10466" extrusionOk="0">
                    <a:moveTo>
                      <a:pt x="751" y="2417"/>
                    </a:moveTo>
                    <a:lnTo>
                      <a:pt x="930" y="2619"/>
                    </a:lnTo>
                    <a:lnTo>
                      <a:pt x="513" y="2989"/>
                    </a:lnTo>
                    <a:lnTo>
                      <a:pt x="334" y="2786"/>
                    </a:lnTo>
                    <a:lnTo>
                      <a:pt x="751" y="2417"/>
                    </a:lnTo>
                    <a:close/>
                    <a:moveTo>
                      <a:pt x="1132" y="2834"/>
                    </a:moveTo>
                    <a:lnTo>
                      <a:pt x="3394" y="5346"/>
                    </a:lnTo>
                    <a:lnTo>
                      <a:pt x="3299" y="5429"/>
                    </a:lnTo>
                    <a:lnTo>
                      <a:pt x="1037" y="2917"/>
                    </a:lnTo>
                    <a:lnTo>
                      <a:pt x="1132" y="2834"/>
                    </a:lnTo>
                    <a:close/>
                    <a:moveTo>
                      <a:pt x="811" y="3131"/>
                    </a:moveTo>
                    <a:lnTo>
                      <a:pt x="3073" y="5644"/>
                    </a:lnTo>
                    <a:lnTo>
                      <a:pt x="2989" y="5727"/>
                    </a:lnTo>
                    <a:lnTo>
                      <a:pt x="727" y="3215"/>
                    </a:lnTo>
                    <a:lnTo>
                      <a:pt x="811" y="3131"/>
                    </a:lnTo>
                    <a:close/>
                    <a:moveTo>
                      <a:pt x="3478" y="5691"/>
                    </a:moveTo>
                    <a:lnTo>
                      <a:pt x="3597" y="5989"/>
                    </a:lnTo>
                    <a:lnTo>
                      <a:pt x="3299" y="5846"/>
                    </a:lnTo>
                    <a:lnTo>
                      <a:pt x="3478" y="5691"/>
                    </a:lnTo>
                    <a:close/>
                    <a:moveTo>
                      <a:pt x="3216" y="0"/>
                    </a:moveTo>
                    <a:cubicBezTo>
                      <a:pt x="3013" y="0"/>
                      <a:pt x="2858" y="167"/>
                      <a:pt x="2858" y="357"/>
                    </a:cubicBezTo>
                    <a:lnTo>
                      <a:pt x="2858" y="4286"/>
                    </a:lnTo>
                    <a:lnTo>
                      <a:pt x="977" y="2203"/>
                    </a:lnTo>
                    <a:cubicBezTo>
                      <a:pt x="918" y="2143"/>
                      <a:pt x="846" y="2119"/>
                      <a:pt x="775" y="2096"/>
                    </a:cubicBezTo>
                    <a:cubicBezTo>
                      <a:pt x="691" y="2096"/>
                      <a:pt x="608" y="2131"/>
                      <a:pt x="549" y="2167"/>
                    </a:cubicBezTo>
                    <a:lnTo>
                      <a:pt x="132" y="2548"/>
                    </a:lnTo>
                    <a:cubicBezTo>
                      <a:pt x="13" y="2667"/>
                      <a:pt x="1" y="2858"/>
                      <a:pt x="96" y="2977"/>
                    </a:cubicBezTo>
                    <a:lnTo>
                      <a:pt x="2751" y="5917"/>
                    </a:lnTo>
                    <a:cubicBezTo>
                      <a:pt x="2775" y="5953"/>
                      <a:pt x="2811" y="5977"/>
                      <a:pt x="2858" y="6001"/>
                    </a:cubicBezTo>
                    <a:lnTo>
                      <a:pt x="2858" y="8358"/>
                    </a:lnTo>
                    <a:lnTo>
                      <a:pt x="2263" y="8358"/>
                    </a:lnTo>
                    <a:cubicBezTo>
                      <a:pt x="2168" y="8358"/>
                      <a:pt x="2108" y="8442"/>
                      <a:pt x="2108" y="8513"/>
                    </a:cubicBezTo>
                    <a:cubicBezTo>
                      <a:pt x="2108" y="8596"/>
                      <a:pt x="2180" y="8656"/>
                      <a:pt x="2263" y="8656"/>
                    </a:cubicBezTo>
                    <a:lnTo>
                      <a:pt x="6502" y="8656"/>
                    </a:lnTo>
                    <a:cubicBezTo>
                      <a:pt x="6526" y="8656"/>
                      <a:pt x="6549" y="8692"/>
                      <a:pt x="6549" y="8704"/>
                    </a:cubicBezTo>
                    <a:lnTo>
                      <a:pt x="6549" y="9013"/>
                    </a:lnTo>
                    <a:cubicBezTo>
                      <a:pt x="6549" y="9477"/>
                      <a:pt x="6752" y="9882"/>
                      <a:pt x="7097" y="10144"/>
                    </a:cubicBezTo>
                    <a:lnTo>
                      <a:pt x="1644" y="10144"/>
                    </a:lnTo>
                    <a:cubicBezTo>
                      <a:pt x="1025" y="10144"/>
                      <a:pt x="513" y="9644"/>
                      <a:pt x="513" y="9013"/>
                    </a:cubicBezTo>
                    <a:lnTo>
                      <a:pt x="513" y="8704"/>
                    </a:lnTo>
                    <a:cubicBezTo>
                      <a:pt x="513" y="8680"/>
                      <a:pt x="549" y="8656"/>
                      <a:pt x="561" y="8656"/>
                    </a:cubicBezTo>
                    <a:lnTo>
                      <a:pt x="1573" y="8656"/>
                    </a:lnTo>
                    <a:cubicBezTo>
                      <a:pt x="1668" y="8656"/>
                      <a:pt x="1727" y="8584"/>
                      <a:pt x="1727" y="8513"/>
                    </a:cubicBezTo>
                    <a:cubicBezTo>
                      <a:pt x="1727" y="8418"/>
                      <a:pt x="1644" y="8358"/>
                      <a:pt x="1573" y="8358"/>
                    </a:cubicBezTo>
                    <a:lnTo>
                      <a:pt x="561" y="8358"/>
                    </a:lnTo>
                    <a:cubicBezTo>
                      <a:pt x="370" y="8358"/>
                      <a:pt x="203" y="8525"/>
                      <a:pt x="203" y="8715"/>
                    </a:cubicBezTo>
                    <a:lnTo>
                      <a:pt x="203" y="9037"/>
                    </a:lnTo>
                    <a:cubicBezTo>
                      <a:pt x="203" y="9823"/>
                      <a:pt x="846" y="10466"/>
                      <a:pt x="1632" y="10466"/>
                    </a:cubicBezTo>
                    <a:lnTo>
                      <a:pt x="8050" y="10466"/>
                    </a:lnTo>
                    <a:cubicBezTo>
                      <a:pt x="8835" y="10466"/>
                      <a:pt x="9478" y="9823"/>
                      <a:pt x="9478" y="9037"/>
                    </a:cubicBezTo>
                    <a:lnTo>
                      <a:pt x="9478" y="4846"/>
                    </a:lnTo>
                    <a:cubicBezTo>
                      <a:pt x="9478" y="4763"/>
                      <a:pt x="9407" y="4703"/>
                      <a:pt x="9324" y="4703"/>
                    </a:cubicBezTo>
                    <a:cubicBezTo>
                      <a:pt x="9240" y="4703"/>
                      <a:pt x="9181" y="4774"/>
                      <a:pt x="9181" y="4846"/>
                    </a:cubicBezTo>
                    <a:lnTo>
                      <a:pt x="9181" y="9037"/>
                    </a:lnTo>
                    <a:cubicBezTo>
                      <a:pt x="9181" y="9656"/>
                      <a:pt x="8669" y="10168"/>
                      <a:pt x="8050" y="10168"/>
                    </a:cubicBezTo>
                    <a:lnTo>
                      <a:pt x="7978" y="10168"/>
                    </a:lnTo>
                    <a:cubicBezTo>
                      <a:pt x="7347" y="10168"/>
                      <a:pt x="6847" y="9656"/>
                      <a:pt x="6847" y="9037"/>
                    </a:cubicBezTo>
                    <a:lnTo>
                      <a:pt x="6847" y="8715"/>
                    </a:lnTo>
                    <a:cubicBezTo>
                      <a:pt x="6847" y="8525"/>
                      <a:pt x="6680" y="8358"/>
                      <a:pt x="6490" y="8358"/>
                    </a:cubicBezTo>
                    <a:lnTo>
                      <a:pt x="3156" y="8358"/>
                    </a:lnTo>
                    <a:lnTo>
                      <a:pt x="3156" y="6096"/>
                    </a:lnTo>
                    <a:lnTo>
                      <a:pt x="3585" y="6322"/>
                    </a:lnTo>
                    <a:cubicBezTo>
                      <a:pt x="3609" y="6334"/>
                      <a:pt x="3656" y="6358"/>
                      <a:pt x="3692" y="6358"/>
                    </a:cubicBezTo>
                    <a:cubicBezTo>
                      <a:pt x="3751" y="6358"/>
                      <a:pt x="3811" y="6334"/>
                      <a:pt x="3847" y="6298"/>
                    </a:cubicBezTo>
                    <a:cubicBezTo>
                      <a:pt x="3930" y="6215"/>
                      <a:pt x="3954" y="6120"/>
                      <a:pt x="3906" y="6025"/>
                    </a:cubicBezTo>
                    <a:lnTo>
                      <a:pt x="3668" y="5394"/>
                    </a:lnTo>
                    <a:lnTo>
                      <a:pt x="3668" y="5358"/>
                    </a:lnTo>
                    <a:cubicBezTo>
                      <a:pt x="3668" y="5286"/>
                      <a:pt x="3644" y="5191"/>
                      <a:pt x="3597" y="5132"/>
                    </a:cubicBezTo>
                    <a:lnTo>
                      <a:pt x="3132" y="4608"/>
                    </a:lnTo>
                    <a:lnTo>
                      <a:pt x="3132" y="345"/>
                    </a:lnTo>
                    <a:cubicBezTo>
                      <a:pt x="3132" y="310"/>
                      <a:pt x="3168" y="298"/>
                      <a:pt x="3180" y="298"/>
                    </a:cubicBezTo>
                    <a:lnTo>
                      <a:pt x="9109" y="298"/>
                    </a:lnTo>
                    <a:cubicBezTo>
                      <a:pt x="9133" y="298"/>
                      <a:pt x="9145" y="333"/>
                      <a:pt x="9145" y="345"/>
                    </a:cubicBezTo>
                    <a:lnTo>
                      <a:pt x="9145" y="2346"/>
                    </a:lnTo>
                    <a:cubicBezTo>
                      <a:pt x="9145" y="2441"/>
                      <a:pt x="9228" y="2500"/>
                      <a:pt x="9300" y="2500"/>
                    </a:cubicBezTo>
                    <a:cubicBezTo>
                      <a:pt x="9383" y="2500"/>
                      <a:pt x="9443" y="2429"/>
                      <a:pt x="9443" y="2346"/>
                    </a:cubicBezTo>
                    <a:lnTo>
                      <a:pt x="9443" y="345"/>
                    </a:lnTo>
                    <a:cubicBezTo>
                      <a:pt x="9490" y="167"/>
                      <a:pt x="9324" y="0"/>
                      <a:pt x="91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64" name="Google Shape;360;p21">
                <a:extLst>
                  <a:ext uri="{FF2B5EF4-FFF2-40B4-BE49-F238E27FC236}">
                    <a16:creationId xmlns:a16="http://schemas.microsoft.com/office/drawing/2014/main" id="{1BEC3E17-38F8-4242-AC0E-799C75051DF9}"/>
                  </a:ext>
                </a:extLst>
              </p:cNvPr>
              <p:cNvSpPr/>
              <p:nvPr/>
            </p:nvSpPr>
            <p:spPr>
              <a:xfrm>
                <a:off x="1689309" y="4378614"/>
                <a:ext cx="9510" cy="4697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77" extrusionOk="0">
                    <a:moveTo>
                      <a:pt x="155" y="0"/>
                    </a:moveTo>
                    <a:cubicBezTo>
                      <a:pt x="60" y="0"/>
                      <a:pt x="1" y="84"/>
                      <a:pt x="1" y="155"/>
                    </a:cubicBezTo>
                    <a:lnTo>
                      <a:pt x="1" y="1334"/>
                    </a:lnTo>
                    <a:cubicBezTo>
                      <a:pt x="1" y="1417"/>
                      <a:pt x="72" y="1477"/>
                      <a:pt x="155" y="1477"/>
                    </a:cubicBezTo>
                    <a:cubicBezTo>
                      <a:pt x="239" y="1477"/>
                      <a:pt x="298" y="1405"/>
                      <a:pt x="298" y="1334"/>
                    </a:cubicBezTo>
                    <a:lnTo>
                      <a:pt x="298" y="155"/>
                    </a:lnTo>
                    <a:cubicBezTo>
                      <a:pt x="298" y="84"/>
                      <a:pt x="239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67" name="Google Shape;361;p21">
                <a:extLst>
                  <a:ext uri="{FF2B5EF4-FFF2-40B4-BE49-F238E27FC236}">
                    <a16:creationId xmlns:a16="http://schemas.microsoft.com/office/drawing/2014/main" id="{A3C86E35-0E3A-5F6B-F969-230173ECB8CC}"/>
                  </a:ext>
                </a:extLst>
              </p:cNvPr>
              <p:cNvSpPr/>
              <p:nvPr/>
            </p:nvSpPr>
            <p:spPr>
              <a:xfrm>
                <a:off x="1520424" y="4385420"/>
                <a:ext cx="33363" cy="32982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37" extrusionOk="0">
                    <a:moveTo>
                      <a:pt x="524" y="298"/>
                    </a:moveTo>
                    <a:cubicBezTo>
                      <a:pt x="643" y="298"/>
                      <a:pt x="739" y="406"/>
                      <a:pt x="739" y="525"/>
                    </a:cubicBezTo>
                    <a:cubicBezTo>
                      <a:pt x="739" y="644"/>
                      <a:pt x="643" y="739"/>
                      <a:pt x="524" y="739"/>
                    </a:cubicBezTo>
                    <a:cubicBezTo>
                      <a:pt x="405" y="739"/>
                      <a:pt x="298" y="644"/>
                      <a:pt x="298" y="525"/>
                    </a:cubicBezTo>
                    <a:cubicBezTo>
                      <a:pt x="298" y="406"/>
                      <a:pt x="405" y="298"/>
                      <a:pt x="524" y="298"/>
                    </a:cubicBezTo>
                    <a:close/>
                    <a:moveTo>
                      <a:pt x="524" y="1"/>
                    </a:moveTo>
                    <a:cubicBezTo>
                      <a:pt x="238" y="1"/>
                      <a:pt x="0" y="239"/>
                      <a:pt x="0" y="525"/>
                    </a:cubicBezTo>
                    <a:cubicBezTo>
                      <a:pt x="0" y="798"/>
                      <a:pt x="238" y="1037"/>
                      <a:pt x="524" y="1037"/>
                    </a:cubicBezTo>
                    <a:cubicBezTo>
                      <a:pt x="798" y="1037"/>
                      <a:pt x="1036" y="798"/>
                      <a:pt x="1036" y="525"/>
                    </a:cubicBezTo>
                    <a:cubicBezTo>
                      <a:pt x="1048" y="239"/>
                      <a:pt x="822" y="1"/>
                      <a:pt x="5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68" name="Google Shape;362;p21">
                <a:extLst>
                  <a:ext uri="{FF2B5EF4-FFF2-40B4-BE49-F238E27FC236}">
                    <a16:creationId xmlns:a16="http://schemas.microsoft.com/office/drawing/2014/main" id="{CF580BCD-1921-71E7-4F04-D7B51DA5C519}"/>
                  </a:ext>
                </a:extLst>
              </p:cNvPr>
              <p:cNvSpPr/>
              <p:nvPr/>
            </p:nvSpPr>
            <p:spPr>
              <a:xfrm>
                <a:off x="1563202" y="4398683"/>
                <a:ext cx="3450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99" extrusionOk="0">
                    <a:moveTo>
                      <a:pt x="167" y="0"/>
                    </a:moveTo>
                    <a:cubicBezTo>
                      <a:pt x="84" y="0"/>
                      <a:pt x="25" y="72"/>
                      <a:pt x="25" y="143"/>
                    </a:cubicBezTo>
                    <a:cubicBezTo>
                      <a:pt x="1" y="227"/>
                      <a:pt x="84" y="298"/>
                      <a:pt x="167" y="298"/>
                    </a:cubicBezTo>
                    <a:lnTo>
                      <a:pt x="929" y="298"/>
                    </a:lnTo>
                    <a:cubicBezTo>
                      <a:pt x="1025" y="298"/>
                      <a:pt x="1084" y="227"/>
                      <a:pt x="1084" y="143"/>
                    </a:cubicBezTo>
                    <a:cubicBezTo>
                      <a:pt x="1084" y="60"/>
                      <a:pt x="1001" y="0"/>
                      <a:pt x="9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69" name="Google Shape;363;p21">
                <a:extLst>
                  <a:ext uri="{FF2B5EF4-FFF2-40B4-BE49-F238E27FC236}">
                    <a16:creationId xmlns:a16="http://schemas.microsoft.com/office/drawing/2014/main" id="{8199E630-25D7-03FE-C27A-0581E9CB5E66}"/>
                  </a:ext>
                </a:extLst>
              </p:cNvPr>
              <p:cNvSpPr/>
              <p:nvPr/>
            </p:nvSpPr>
            <p:spPr>
              <a:xfrm>
                <a:off x="1563965" y="4410037"/>
                <a:ext cx="92807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99" extrusionOk="0">
                    <a:moveTo>
                      <a:pt x="143" y="1"/>
                    </a:moveTo>
                    <a:cubicBezTo>
                      <a:pt x="60" y="1"/>
                      <a:pt x="1" y="72"/>
                      <a:pt x="1" y="144"/>
                    </a:cubicBezTo>
                    <a:cubicBezTo>
                      <a:pt x="1" y="239"/>
                      <a:pt x="72" y="298"/>
                      <a:pt x="143" y="298"/>
                    </a:cubicBezTo>
                    <a:lnTo>
                      <a:pt x="2763" y="298"/>
                    </a:lnTo>
                    <a:cubicBezTo>
                      <a:pt x="2858" y="298"/>
                      <a:pt x="2918" y="227"/>
                      <a:pt x="2918" y="144"/>
                    </a:cubicBezTo>
                    <a:cubicBezTo>
                      <a:pt x="2918" y="72"/>
                      <a:pt x="2858" y="1"/>
                      <a:pt x="2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0" name="Google Shape;364;p21">
                <a:extLst>
                  <a:ext uri="{FF2B5EF4-FFF2-40B4-BE49-F238E27FC236}">
                    <a16:creationId xmlns:a16="http://schemas.microsoft.com/office/drawing/2014/main" id="{B67FD524-3CBB-26EA-DD54-2BB5EAC87FCA}"/>
                  </a:ext>
                </a:extLst>
              </p:cNvPr>
              <p:cNvSpPr/>
              <p:nvPr/>
            </p:nvSpPr>
            <p:spPr>
              <a:xfrm>
                <a:off x="1563202" y="4385039"/>
                <a:ext cx="10273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99" extrusionOk="0">
                    <a:moveTo>
                      <a:pt x="167" y="1"/>
                    </a:moveTo>
                    <a:cubicBezTo>
                      <a:pt x="84" y="1"/>
                      <a:pt x="25" y="72"/>
                      <a:pt x="25" y="144"/>
                    </a:cubicBezTo>
                    <a:cubicBezTo>
                      <a:pt x="1" y="215"/>
                      <a:pt x="84" y="299"/>
                      <a:pt x="167" y="299"/>
                    </a:cubicBezTo>
                    <a:cubicBezTo>
                      <a:pt x="263" y="299"/>
                      <a:pt x="322" y="215"/>
                      <a:pt x="322" y="144"/>
                    </a:cubicBezTo>
                    <a:cubicBezTo>
                      <a:pt x="322" y="60"/>
                      <a:pt x="251" y="1"/>
                      <a:pt x="1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1" name="Google Shape;365;p21">
                <a:extLst>
                  <a:ext uri="{FF2B5EF4-FFF2-40B4-BE49-F238E27FC236}">
                    <a16:creationId xmlns:a16="http://schemas.microsoft.com/office/drawing/2014/main" id="{67B1751F-AA05-587F-AD5D-42639B420AF4}"/>
                  </a:ext>
                </a:extLst>
              </p:cNvPr>
              <p:cNvSpPr/>
              <p:nvPr/>
            </p:nvSpPr>
            <p:spPr>
              <a:xfrm>
                <a:off x="1520424" y="4436944"/>
                <a:ext cx="33363" cy="33332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4" y="298"/>
                    </a:moveTo>
                    <a:cubicBezTo>
                      <a:pt x="643" y="298"/>
                      <a:pt x="739" y="405"/>
                      <a:pt x="739" y="524"/>
                    </a:cubicBezTo>
                    <a:cubicBezTo>
                      <a:pt x="739" y="655"/>
                      <a:pt x="643" y="750"/>
                      <a:pt x="524" y="750"/>
                    </a:cubicBezTo>
                    <a:cubicBezTo>
                      <a:pt x="405" y="750"/>
                      <a:pt x="298" y="643"/>
                      <a:pt x="298" y="524"/>
                    </a:cubicBezTo>
                    <a:cubicBezTo>
                      <a:pt x="298" y="405"/>
                      <a:pt x="405" y="298"/>
                      <a:pt x="524" y="298"/>
                    </a:cubicBezTo>
                    <a:close/>
                    <a:moveTo>
                      <a:pt x="524" y="0"/>
                    </a:moveTo>
                    <a:cubicBezTo>
                      <a:pt x="238" y="0"/>
                      <a:pt x="0" y="238"/>
                      <a:pt x="0" y="524"/>
                    </a:cubicBezTo>
                    <a:cubicBezTo>
                      <a:pt x="0" y="810"/>
                      <a:pt x="238" y="1048"/>
                      <a:pt x="524" y="1048"/>
                    </a:cubicBezTo>
                    <a:cubicBezTo>
                      <a:pt x="798" y="1048"/>
                      <a:pt x="1036" y="810"/>
                      <a:pt x="1036" y="524"/>
                    </a:cubicBezTo>
                    <a:cubicBezTo>
                      <a:pt x="1048" y="238"/>
                      <a:pt x="822" y="0"/>
                      <a:pt x="5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2" name="Google Shape;366;p21">
                <a:extLst>
                  <a:ext uri="{FF2B5EF4-FFF2-40B4-BE49-F238E27FC236}">
                    <a16:creationId xmlns:a16="http://schemas.microsoft.com/office/drawing/2014/main" id="{3BF25285-0E7C-40A1-3731-08D2B64898C0}"/>
                  </a:ext>
                </a:extLst>
              </p:cNvPr>
              <p:cNvSpPr/>
              <p:nvPr/>
            </p:nvSpPr>
            <p:spPr>
              <a:xfrm>
                <a:off x="1563202" y="4450175"/>
                <a:ext cx="3450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99" extrusionOk="0">
                    <a:moveTo>
                      <a:pt x="167" y="1"/>
                    </a:moveTo>
                    <a:cubicBezTo>
                      <a:pt x="84" y="1"/>
                      <a:pt x="25" y="72"/>
                      <a:pt x="25" y="156"/>
                    </a:cubicBezTo>
                    <a:cubicBezTo>
                      <a:pt x="1" y="239"/>
                      <a:pt x="84" y="298"/>
                      <a:pt x="167" y="298"/>
                    </a:cubicBezTo>
                    <a:lnTo>
                      <a:pt x="929" y="298"/>
                    </a:lnTo>
                    <a:cubicBezTo>
                      <a:pt x="1025" y="298"/>
                      <a:pt x="1084" y="227"/>
                      <a:pt x="1084" y="156"/>
                    </a:cubicBezTo>
                    <a:cubicBezTo>
                      <a:pt x="1084" y="60"/>
                      <a:pt x="100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3" name="Google Shape;367;p21">
                <a:extLst>
                  <a:ext uri="{FF2B5EF4-FFF2-40B4-BE49-F238E27FC236}">
                    <a16:creationId xmlns:a16="http://schemas.microsoft.com/office/drawing/2014/main" id="{414C4391-8D32-6627-1613-C4B45094FF2A}"/>
                  </a:ext>
                </a:extLst>
              </p:cNvPr>
              <p:cNvSpPr/>
              <p:nvPr/>
            </p:nvSpPr>
            <p:spPr>
              <a:xfrm>
                <a:off x="1563965" y="4461530"/>
                <a:ext cx="92807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2918" h="299" extrusionOk="0">
                    <a:moveTo>
                      <a:pt x="143" y="1"/>
                    </a:moveTo>
                    <a:cubicBezTo>
                      <a:pt x="60" y="1"/>
                      <a:pt x="1" y="72"/>
                      <a:pt x="1" y="156"/>
                    </a:cubicBezTo>
                    <a:cubicBezTo>
                      <a:pt x="1" y="239"/>
                      <a:pt x="72" y="299"/>
                      <a:pt x="143" y="299"/>
                    </a:cubicBezTo>
                    <a:lnTo>
                      <a:pt x="2763" y="299"/>
                    </a:lnTo>
                    <a:cubicBezTo>
                      <a:pt x="2858" y="299"/>
                      <a:pt x="2918" y="227"/>
                      <a:pt x="2918" y="156"/>
                    </a:cubicBezTo>
                    <a:cubicBezTo>
                      <a:pt x="2918" y="72"/>
                      <a:pt x="2858" y="1"/>
                      <a:pt x="2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4" name="Google Shape;368;p21">
                <a:extLst>
                  <a:ext uri="{FF2B5EF4-FFF2-40B4-BE49-F238E27FC236}">
                    <a16:creationId xmlns:a16="http://schemas.microsoft.com/office/drawing/2014/main" id="{E0E206C1-D293-B63B-48E4-D9179B1BC141}"/>
                  </a:ext>
                </a:extLst>
              </p:cNvPr>
              <p:cNvSpPr/>
              <p:nvPr/>
            </p:nvSpPr>
            <p:spPr>
              <a:xfrm>
                <a:off x="1563202" y="4436563"/>
                <a:ext cx="10273" cy="9478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98" extrusionOk="0">
                    <a:moveTo>
                      <a:pt x="167" y="0"/>
                    </a:moveTo>
                    <a:cubicBezTo>
                      <a:pt x="84" y="0"/>
                      <a:pt x="25" y="72"/>
                      <a:pt x="25" y="143"/>
                    </a:cubicBezTo>
                    <a:cubicBezTo>
                      <a:pt x="1" y="226"/>
                      <a:pt x="84" y="298"/>
                      <a:pt x="167" y="298"/>
                    </a:cubicBezTo>
                    <a:cubicBezTo>
                      <a:pt x="263" y="298"/>
                      <a:pt x="322" y="226"/>
                      <a:pt x="322" y="143"/>
                    </a:cubicBezTo>
                    <a:cubicBezTo>
                      <a:pt x="322" y="60"/>
                      <a:pt x="251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5" name="Google Shape;369;p21">
                <a:extLst>
                  <a:ext uri="{FF2B5EF4-FFF2-40B4-BE49-F238E27FC236}">
                    <a16:creationId xmlns:a16="http://schemas.microsoft.com/office/drawing/2014/main" id="{F900F1EE-6DB3-099A-8DDD-301AF0CBA137}"/>
                  </a:ext>
                </a:extLst>
              </p:cNvPr>
              <p:cNvSpPr/>
              <p:nvPr/>
            </p:nvSpPr>
            <p:spPr>
              <a:xfrm>
                <a:off x="1520424" y="4488437"/>
                <a:ext cx="33363" cy="33332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8" extrusionOk="0">
                    <a:moveTo>
                      <a:pt x="524" y="298"/>
                    </a:moveTo>
                    <a:cubicBezTo>
                      <a:pt x="643" y="298"/>
                      <a:pt x="739" y="405"/>
                      <a:pt x="739" y="524"/>
                    </a:cubicBezTo>
                    <a:cubicBezTo>
                      <a:pt x="739" y="643"/>
                      <a:pt x="643" y="750"/>
                      <a:pt x="524" y="750"/>
                    </a:cubicBezTo>
                    <a:cubicBezTo>
                      <a:pt x="405" y="750"/>
                      <a:pt x="298" y="643"/>
                      <a:pt x="298" y="524"/>
                    </a:cubicBezTo>
                    <a:cubicBezTo>
                      <a:pt x="298" y="405"/>
                      <a:pt x="405" y="298"/>
                      <a:pt x="524" y="298"/>
                    </a:cubicBezTo>
                    <a:close/>
                    <a:moveTo>
                      <a:pt x="524" y="0"/>
                    </a:moveTo>
                    <a:cubicBezTo>
                      <a:pt x="238" y="0"/>
                      <a:pt x="0" y="238"/>
                      <a:pt x="0" y="524"/>
                    </a:cubicBezTo>
                    <a:cubicBezTo>
                      <a:pt x="0" y="810"/>
                      <a:pt x="238" y="1048"/>
                      <a:pt x="524" y="1048"/>
                    </a:cubicBezTo>
                    <a:cubicBezTo>
                      <a:pt x="798" y="1048"/>
                      <a:pt x="1036" y="810"/>
                      <a:pt x="1036" y="524"/>
                    </a:cubicBezTo>
                    <a:cubicBezTo>
                      <a:pt x="1048" y="238"/>
                      <a:pt x="822" y="0"/>
                      <a:pt x="5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6" name="Google Shape;370;p21">
                <a:extLst>
                  <a:ext uri="{FF2B5EF4-FFF2-40B4-BE49-F238E27FC236}">
                    <a16:creationId xmlns:a16="http://schemas.microsoft.com/office/drawing/2014/main" id="{39DE552C-D157-EFD5-ACDC-024C0534DDBB}"/>
                  </a:ext>
                </a:extLst>
              </p:cNvPr>
              <p:cNvSpPr/>
              <p:nvPr/>
            </p:nvSpPr>
            <p:spPr>
              <a:xfrm>
                <a:off x="1563202" y="4501667"/>
                <a:ext cx="3450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99" extrusionOk="0">
                    <a:moveTo>
                      <a:pt x="167" y="1"/>
                    </a:moveTo>
                    <a:cubicBezTo>
                      <a:pt x="84" y="1"/>
                      <a:pt x="25" y="84"/>
                      <a:pt x="25" y="156"/>
                    </a:cubicBezTo>
                    <a:cubicBezTo>
                      <a:pt x="1" y="239"/>
                      <a:pt x="84" y="299"/>
                      <a:pt x="167" y="299"/>
                    </a:cubicBezTo>
                    <a:lnTo>
                      <a:pt x="929" y="299"/>
                    </a:lnTo>
                    <a:cubicBezTo>
                      <a:pt x="1025" y="299"/>
                      <a:pt x="1084" y="227"/>
                      <a:pt x="1084" y="156"/>
                    </a:cubicBezTo>
                    <a:cubicBezTo>
                      <a:pt x="1084" y="61"/>
                      <a:pt x="100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7" name="Google Shape;371;p21">
                <a:extLst>
                  <a:ext uri="{FF2B5EF4-FFF2-40B4-BE49-F238E27FC236}">
                    <a16:creationId xmlns:a16="http://schemas.microsoft.com/office/drawing/2014/main" id="{5047C12B-9CD5-5809-01AE-842006CFA9CC}"/>
                  </a:ext>
                </a:extLst>
              </p:cNvPr>
              <p:cNvSpPr/>
              <p:nvPr/>
            </p:nvSpPr>
            <p:spPr>
              <a:xfrm>
                <a:off x="1563202" y="4513785"/>
                <a:ext cx="93570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299" extrusionOk="0">
                    <a:moveTo>
                      <a:pt x="167" y="1"/>
                    </a:moveTo>
                    <a:cubicBezTo>
                      <a:pt x="84" y="1"/>
                      <a:pt x="25" y="72"/>
                      <a:pt x="25" y="144"/>
                    </a:cubicBezTo>
                    <a:cubicBezTo>
                      <a:pt x="1" y="215"/>
                      <a:pt x="84" y="299"/>
                      <a:pt x="167" y="299"/>
                    </a:cubicBezTo>
                    <a:lnTo>
                      <a:pt x="2787" y="299"/>
                    </a:lnTo>
                    <a:cubicBezTo>
                      <a:pt x="2882" y="299"/>
                      <a:pt x="2942" y="215"/>
                      <a:pt x="2942" y="144"/>
                    </a:cubicBezTo>
                    <a:cubicBezTo>
                      <a:pt x="2942" y="61"/>
                      <a:pt x="2870" y="1"/>
                      <a:pt x="27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8" name="Google Shape;372;p21">
                <a:extLst>
                  <a:ext uri="{FF2B5EF4-FFF2-40B4-BE49-F238E27FC236}">
                    <a16:creationId xmlns:a16="http://schemas.microsoft.com/office/drawing/2014/main" id="{E10C31E0-DF5C-770C-6704-CF652A36D647}"/>
                  </a:ext>
                </a:extLst>
              </p:cNvPr>
              <p:cNvSpPr/>
              <p:nvPr/>
            </p:nvSpPr>
            <p:spPr>
              <a:xfrm>
                <a:off x="1563202" y="4488055"/>
                <a:ext cx="10273" cy="9478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98" extrusionOk="0">
                    <a:moveTo>
                      <a:pt x="167" y="0"/>
                    </a:moveTo>
                    <a:cubicBezTo>
                      <a:pt x="84" y="0"/>
                      <a:pt x="25" y="72"/>
                      <a:pt x="25" y="155"/>
                    </a:cubicBezTo>
                    <a:cubicBezTo>
                      <a:pt x="1" y="227"/>
                      <a:pt x="84" y="298"/>
                      <a:pt x="167" y="298"/>
                    </a:cubicBezTo>
                    <a:cubicBezTo>
                      <a:pt x="263" y="298"/>
                      <a:pt x="322" y="227"/>
                      <a:pt x="322" y="155"/>
                    </a:cubicBezTo>
                    <a:cubicBezTo>
                      <a:pt x="322" y="60"/>
                      <a:pt x="251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279" name="Google Shape;373;p21">
                <a:extLst>
                  <a:ext uri="{FF2B5EF4-FFF2-40B4-BE49-F238E27FC236}">
                    <a16:creationId xmlns:a16="http://schemas.microsoft.com/office/drawing/2014/main" id="{1CE0D098-9117-A3D6-9588-9DC2043936A0}"/>
                  </a:ext>
                </a:extLst>
              </p:cNvPr>
              <p:cNvSpPr/>
              <p:nvPr/>
            </p:nvSpPr>
            <p:spPr>
              <a:xfrm>
                <a:off x="1522682" y="4318025"/>
                <a:ext cx="141659" cy="37912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192" extrusionOk="0">
                    <a:moveTo>
                      <a:pt x="4144" y="322"/>
                    </a:moveTo>
                    <a:lnTo>
                      <a:pt x="4144" y="893"/>
                    </a:lnTo>
                    <a:lnTo>
                      <a:pt x="298" y="893"/>
                    </a:lnTo>
                    <a:lnTo>
                      <a:pt x="298" y="322"/>
                    </a:lnTo>
                    <a:close/>
                    <a:moveTo>
                      <a:pt x="156" y="0"/>
                    </a:moveTo>
                    <a:cubicBezTo>
                      <a:pt x="60" y="0"/>
                      <a:pt x="1" y="84"/>
                      <a:pt x="1" y="155"/>
                    </a:cubicBezTo>
                    <a:lnTo>
                      <a:pt x="1" y="1048"/>
                    </a:lnTo>
                    <a:cubicBezTo>
                      <a:pt x="1" y="1132"/>
                      <a:pt x="72" y="1191"/>
                      <a:pt x="156" y="1191"/>
                    </a:cubicBezTo>
                    <a:lnTo>
                      <a:pt x="4299" y="1191"/>
                    </a:lnTo>
                    <a:cubicBezTo>
                      <a:pt x="4382" y="1191"/>
                      <a:pt x="4454" y="1132"/>
                      <a:pt x="4454" y="1048"/>
                    </a:cubicBezTo>
                    <a:lnTo>
                      <a:pt x="4454" y="155"/>
                    </a:lnTo>
                    <a:cubicBezTo>
                      <a:pt x="4454" y="60"/>
                      <a:pt x="4382" y="0"/>
                      <a:pt x="42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</p:grpSp>
        <p:sp>
          <p:nvSpPr>
            <p:cNvPr id="2" name="Google Shape;328;p21">
              <a:extLst>
                <a:ext uri="{FF2B5EF4-FFF2-40B4-BE49-F238E27FC236}">
                  <a16:creationId xmlns:a16="http://schemas.microsoft.com/office/drawing/2014/main" id="{F698993A-EB3A-3A79-08A8-5A50E913DDA7}"/>
                </a:ext>
              </a:extLst>
            </p:cNvPr>
            <p:cNvSpPr/>
            <p:nvPr/>
          </p:nvSpPr>
          <p:spPr>
            <a:xfrm>
              <a:off x="2505940" y="1084046"/>
              <a:ext cx="957224" cy="1767014"/>
            </a:xfrm>
            <a:custGeom>
              <a:avLst/>
              <a:gdLst/>
              <a:ahLst/>
              <a:cxnLst/>
              <a:rect l="l" t="t" r="r" b="b"/>
              <a:pathLst>
                <a:path w="5846" h="9282" extrusionOk="0">
                  <a:moveTo>
                    <a:pt x="206" y="1"/>
                  </a:moveTo>
                  <a:cubicBezTo>
                    <a:pt x="103" y="1"/>
                    <a:pt x="0" y="103"/>
                    <a:pt x="0" y="206"/>
                  </a:cubicBezTo>
                  <a:lnTo>
                    <a:pt x="0" y="9076"/>
                  </a:lnTo>
                  <a:cubicBezTo>
                    <a:pt x="0" y="9179"/>
                    <a:pt x="103" y="9281"/>
                    <a:pt x="206" y="9281"/>
                  </a:cubicBezTo>
                  <a:lnTo>
                    <a:pt x="5667" y="9281"/>
                  </a:lnTo>
                  <a:cubicBezTo>
                    <a:pt x="5770" y="9281"/>
                    <a:pt x="5846" y="9179"/>
                    <a:pt x="5846" y="9076"/>
                  </a:cubicBezTo>
                  <a:lnTo>
                    <a:pt x="5846" y="206"/>
                  </a:lnTo>
                  <a:cubicBezTo>
                    <a:pt x="5846" y="103"/>
                    <a:pt x="5770" y="1"/>
                    <a:pt x="56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5" name="Google Shape;335;p21">
              <a:extLst>
                <a:ext uri="{FF2B5EF4-FFF2-40B4-BE49-F238E27FC236}">
                  <a16:creationId xmlns:a16="http://schemas.microsoft.com/office/drawing/2014/main" id="{7E408202-3672-48FB-37EB-A56D9995F9F6}"/>
                </a:ext>
              </a:extLst>
            </p:cNvPr>
            <p:cNvSpPr/>
            <p:nvPr/>
          </p:nvSpPr>
          <p:spPr>
            <a:xfrm>
              <a:off x="2747450" y="870298"/>
              <a:ext cx="474198" cy="478776"/>
            </a:xfrm>
            <a:custGeom>
              <a:avLst/>
              <a:gdLst/>
              <a:ahLst/>
              <a:cxnLst/>
              <a:rect l="l" t="t" r="r" b="b"/>
              <a:pathLst>
                <a:path w="2896" h="2924" extrusionOk="0">
                  <a:moveTo>
                    <a:pt x="1436" y="1"/>
                  </a:moveTo>
                  <a:cubicBezTo>
                    <a:pt x="640" y="1"/>
                    <a:pt x="0" y="667"/>
                    <a:pt x="0" y="1463"/>
                  </a:cubicBezTo>
                  <a:cubicBezTo>
                    <a:pt x="0" y="2283"/>
                    <a:pt x="640" y="2923"/>
                    <a:pt x="1436" y="2923"/>
                  </a:cubicBezTo>
                  <a:cubicBezTo>
                    <a:pt x="2256" y="2923"/>
                    <a:pt x="2896" y="2283"/>
                    <a:pt x="2896" y="1463"/>
                  </a:cubicBezTo>
                  <a:cubicBezTo>
                    <a:pt x="2896" y="667"/>
                    <a:pt x="2256" y="1"/>
                    <a:pt x="1436" y="1"/>
                  </a:cubicBezTo>
                  <a:close/>
                </a:path>
              </a:pathLst>
            </a:custGeom>
            <a:solidFill>
              <a:srgbClr val="C8C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65" name="Google Shape;340;p21">
              <a:extLst>
                <a:ext uri="{FF2B5EF4-FFF2-40B4-BE49-F238E27FC236}">
                  <a16:creationId xmlns:a16="http://schemas.microsoft.com/office/drawing/2014/main" id="{D668EB49-7754-3AB2-C970-2E04F2CF0721}"/>
                </a:ext>
              </a:extLst>
            </p:cNvPr>
            <p:cNvSpPr txBox="1"/>
            <p:nvPr/>
          </p:nvSpPr>
          <p:spPr>
            <a:xfrm>
              <a:off x="2385300" y="3807757"/>
              <a:ext cx="1293012" cy="10573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150" dirty="0">
                  <a:latin typeface="+mn-lt"/>
                  <a:ea typeface="Roboto"/>
                  <a:cs typeface="Roboto"/>
                  <a:sym typeface="Roboto"/>
                </a:rPr>
                <a:t>The model is trained using input images employing CNN algorithms.</a:t>
              </a:r>
            </a:p>
          </p:txBody>
        </p:sp>
        <p:sp>
          <p:nvSpPr>
            <p:cNvPr id="266" name="Google Shape;341;p21">
              <a:extLst>
                <a:ext uri="{FF2B5EF4-FFF2-40B4-BE49-F238E27FC236}">
                  <a16:creationId xmlns:a16="http://schemas.microsoft.com/office/drawing/2014/main" id="{A06600B9-35D8-E39C-1875-25F26B87F9CE}"/>
                </a:ext>
              </a:extLst>
            </p:cNvPr>
            <p:cNvSpPr txBox="1"/>
            <p:nvPr/>
          </p:nvSpPr>
          <p:spPr>
            <a:xfrm>
              <a:off x="2484218" y="1513536"/>
              <a:ext cx="994055" cy="8419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Train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&amp; Save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Model</a:t>
              </a:r>
              <a:endParaRPr sz="1200" dirty="0"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85" name="Google Shape;331;p21">
              <a:extLst>
                <a:ext uri="{FF2B5EF4-FFF2-40B4-BE49-F238E27FC236}">
                  <a16:creationId xmlns:a16="http://schemas.microsoft.com/office/drawing/2014/main" id="{2C7FE14C-6206-2AF6-048F-11814B1C08AA}"/>
                </a:ext>
              </a:extLst>
            </p:cNvPr>
            <p:cNvSpPr/>
            <p:nvPr/>
          </p:nvSpPr>
          <p:spPr>
            <a:xfrm>
              <a:off x="3370485" y="2840570"/>
              <a:ext cx="609123" cy="415572"/>
            </a:xfrm>
            <a:custGeom>
              <a:avLst/>
              <a:gdLst/>
              <a:ahLst/>
              <a:cxnLst/>
              <a:rect l="l" t="t" r="r" b="b"/>
              <a:pathLst>
                <a:path w="3717" h="2538" extrusionOk="0">
                  <a:moveTo>
                    <a:pt x="0" y="0"/>
                  </a:moveTo>
                  <a:lnTo>
                    <a:pt x="0" y="1255"/>
                  </a:lnTo>
                  <a:lnTo>
                    <a:pt x="0" y="2537"/>
                  </a:lnTo>
                  <a:lnTo>
                    <a:pt x="616" y="2127"/>
                  </a:lnTo>
                  <a:cubicBezTo>
                    <a:pt x="982" y="1899"/>
                    <a:pt x="1429" y="1784"/>
                    <a:pt x="1874" y="1784"/>
                  </a:cubicBezTo>
                  <a:cubicBezTo>
                    <a:pt x="2333" y="1784"/>
                    <a:pt x="2789" y="1906"/>
                    <a:pt x="3153" y="2154"/>
                  </a:cubicBezTo>
                  <a:lnTo>
                    <a:pt x="3717" y="2537"/>
                  </a:lnTo>
                  <a:lnTo>
                    <a:pt x="3717" y="1255"/>
                  </a:lnTo>
                  <a:lnTo>
                    <a:pt x="3717" y="0"/>
                  </a:lnTo>
                  <a:lnTo>
                    <a:pt x="3153" y="384"/>
                  </a:lnTo>
                  <a:cubicBezTo>
                    <a:pt x="2789" y="631"/>
                    <a:pt x="2333" y="753"/>
                    <a:pt x="1874" y="753"/>
                  </a:cubicBezTo>
                  <a:cubicBezTo>
                    <a:pt x="1429" y="753"/>
                    <a:pt x="982" y="638"/>
                    <a:pt x="616" y="4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87" name="Google Shape;334;p21">
              <a:extLst>
                <a:ext uri="{FF2B5EF4-FFF2-40B4-BE49-F238E27FC236}">
                  <a16:creationId xmlns:a16="http://schemas.microsoft.com/office/drawing/2014/main" id="{77EF5473-08CB-9CD4-9F8C-FF95B608AF16}"/>
                </a:ext>
              </a:extLst>
            </p:cNvPr>
            <p:cNvSpPr/>
            <p:nvPr/>
          </p:nvSpPr>
          <p:spPr>
            <a:xfrm>
              <a:off x="2484219" y="2586077"/>
              <a:ext cx="1037145" cy="990954"/>
            </a:xfrm>
            <a:custGeom>
              <a:avLst/>
              <a:gdLst/>
              <a:ahLst/>
              <a:cxnLst/>
              <a:rect l="l" t="t" r="r" b="b"/>
              <a:pathLst>
                <a:path w="6334" h="6052" extrusionOk="0">
                  <a:moveTo>
                    <a:pt x="3155" y="1"/>
                  </a:moveTo>
                  <a:cubicBezTo>
                    <a:pt x="2078" y="1"/>
                    <a:pt x="1077" y="565"/>
                    <a:pt x="540" y="1514"/>
                  </a:cubicBezTo>
                  <a:cubicBezTo>
                    <a:pt x="0" y="2437"/>
                    <a:pt x="0" y="3590"/>
                    <a:pt x="540" y="4540"/>
                  </a:cubicBezTo>
                  <a:cubicBezTo>
                    <a:pt x="1077" y="5463"/>
                    <a:pt x="2078" y="6051"/>
                    <a:pt x="3155" y="6051"/>
                  </a:cubicBezTo>
                  <a:cubicBezTo>
                    <a:pt x="4256" y="6051"/>
                    <a:pt x="5257" y="5463"/>
                    <a:pt x="5794" y="4540"/>
                  </a:cubicBezTo>
                  <a:cubicBezTo>
                    <a:pt x="6334" y="3590"/>
                    <a:pt x="6334" y="2437"/>
                    <a:pt x="5794" y="1514"/>
                  </a:cubicBezTo>
                  <a:cubicBezTo>
                    <a:pt x="5257" y="565"/>
                    <a:pt x="4256" y="1"/>
                    <a:pt x="3155" y="1"/>
                  </a:cubicBezTo>
                  <a:close/>
                </a:path>
              </a:pathLst>
            </a:custGeom>
            <a:solidFill>
              <a:srgbClr val="C8C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88" name="Google Shape;344;p21">
              <a:extLst>
                <a:ext uri="{FF2B5EF4-FFF2-40B4-BE49-F238E27FC236}">
                  <a16:creationId xmlns:a16="http://schemas.microsoft.com/office/drawing/2014/main" id="{173100DF-6C35-48F1-F1B3-D3CB52D22E15}"/>
                </a:ext>
              </a:extLst>
            </p:cNvPr>
            <p:cNvSpPr txBox="1"/>
            <p:nvPr/>
          </p:nvSpPr>
          <p:spPr>
            <a:xfrm>
              <a:off x="2778341" y="1011832"/>
              <a:ext cx="375300" cy="213900"/>
            </a:xfrm>
            <a:prstGeom prst="rect">
              <a:avLst/>
            </a:prstGeom>
            <a:solidFill>
              <a:srgbClr val="C8C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rgbClr val="FFFFFF"/>
                  </a:solidFill>
                  <a:latin typeface="+mn-lt"/>
                  <a:ea typeface="Roboto"/>
                  <a:cs typeface="Roboto"/>
                  <a:sym typeface="Roboto"/>
                </a:rPr>
                <a:t>2</a:t>
              </a:r>
              <a:endParaRPr b="1" dirty="0">
                <a:solidFill>
                  <a:srgbClr val="FFFFFF"/>
                </a:solidFill>
                <a:latin typeface="+mn-lt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6" name="Google Shape;338;p21">
              <a:extLst>
                <a:ext uri="{FF2B5EF4-FFF2-40B4-BE49-F238E27FC236}">
                  <a16:creationId xmlns:a16="http://schemas.microsoft.com/office/drawing/2014/main" id="{01AD43F7-CE9A-A58E-AAE9-26BE8E8124AC}"/>
                </a:ext>
              </a:extLst>
            </p:cNvPr>
            <p:cNvSpPr txBox="1"/>
            <p:nvPr/>
          </p:nvSpPr>
          <p:spPr>
            <a:xfrm>
              <a:off x="905498" y="3725430"/>
              <a:ext cx="1293012" cy="11642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50" dirty="0">
                  <a:latin typeface="+mn-lt"/>
                  <a:ea typeface="Roboto"/>
                  <a:cs typeface="Roboto"/>
                  <a:sym typeface="Roboto"/>
                </a:rPr>
                <a:t>Extract Face images using the Harr Cascade Classifier technique</a:t>
              </a:r>
              <a:endParaRPr sz="1150" dirty="0">
                <a:latin typeface="+mn-lt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0" name="Google Shape;328;p21">
              <a:extLst>
                <a:ext uri="{FF2B5EF4-FFF2-40B4-BE49-F238E27FC236}">
                  <a16:creationId xmlns:a16="http://schemas.microsoft.com/office/drawing/2014/main" id="{6816B1C2-4F46-24D3-BC78-2687F5D3C859}"/>
                </a:ext>
              </a:extLst>
            </p:cNvPr>
            <p:cNvSpPr/>
            <p:nvPr/>
          </p:nvSpPr>
          <p:spPr>
            <a:xfrm>
              <a:off x="1140436" y="1104924"/>
              <a:ext cx="929872" cy="1767014"/>
            </a:xfrm>
            <a:custGeom>
              <a:avLst/>
              <a:gdLst/>
              <a:ahLst/>
              <a:cxnLst/>
              <a:rect l="l" t="t" r="r" b="b"/>
              <a:pathLst>
                <a:path w="5846" h="9282" extrusionOk="0">
                  <a:moveTo>
                    <a:pt x="206" y="1"/>
                  </a:moveTo>
                  <a:cubicBezTo>
                    <a:pt x="103" y="1"/>
                    <a:pt x="0" y="103"/>
                    <a:pt x="0" y="206"/>
                  </a:cubicBezTo>
                  <a:lnTo>
                    <a:pt x="0" y="9076"/>
                  </a:lnTo>
                  <a:cubicBezTo>
                    <a:pt x="0" y="9179"/>
                    <a:pt x="103" y="9281"/>
                    <a:pt x="206" y="9281"/>
                  </a:cubicBezTo>
                  <a:lnTo>
                    <a:pt x="5667" y="9281"/>
                  </a:lnTo>
                  <a:cubicBezTo>
                    <a:pt x="5770" y="9281"/>
                    <a:pt x="5846" y="9179"/>
                    <a:pt x="5846" y="9076"/>
                  </a:cubicBezTo>
                  <a:lnTo>
                    <a:pt x="5846" y="206"/>
                  </a:lnTo>
                  <a:cubicBezTo>
                    <a:pt x="5846" y="103"/>
                    <a:pt x="5770" y="1"/>
                    <a:pt x="566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01" name="Google Shape;339;p21">
              <a:extLst>
                <a:ext uri="{FF2B5EF4-FFF2-40B4-BE49-F238E27FC236}">
                  <a16:creationId xmlns:a16="http://schemas.microsoft.com/office/drawing/2014/main" id="{CE0BCE9A-10A1-A748-4992-078ED79BCC9B}"/>
                </a:ext>
              </a:extLst>
            </p:cNvPr>
            <p:cNvSpPr txBox="1"/>
            <p:nvPr/>
          </p:nvSpPr>
          <p:spPr>
            <a:xfrm>
              <a:off x="879684" y="1614145"/>
              <a:ext cx="1447429" cy="8800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Data Preprocessing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&amp;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Algorithm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+mn-lt"/>
                  <a:ea typeface="Fira Sans Extra Condensed"/>
                  <a:cs typeface="Fira Sans Extra Condensed"/>
                  <a:sym typeface="Fira Sans Extra Condensed"/>
                </a:rPr>
                <a:t>Experiments</a:t>
              </a:r>
              <a:endParaRPr sz="1200" dirty="0">
                <a:latin typeface="+mn-lt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4" name="Google Shape;333;p21">
              <a:extLst>
                <a:ext uri="{FF2B5EF4-FFF2-40B4-BE49-F238E27FC236}">
                  <a16:creationId xmlns:a16="http://schemas.microsoft.com/office/drawing/2014/main" id="{CE9E77F3-21E1-EFA5-D2A3-CC429BFE54BE}"/>
                </a:ext>
              </a:extLst>
            </p:cNvPr>
            <p:cNvSpPr/>
            <p:nvPr/>
          </p:nvSpPr>
          <p:spPr>
            <a:xfrm>
              <a:off x="1339530" y="885318"/>
              <a:ext cx="478619" cy="478776"/>
            </a:xfrm>
            <a:custGeom>
              <a:avLst/>
              <a:gdLst/>
              <a:ahLst/>
              <a:cxnLst/>
              <a:rect l="l" t="t" r="r" b="b"/>
              <a:pathLst>
                <a:path w="2923" h="2924" extrusionOk="0">
                  <a:moveTo>
                    <a:pt x="1460" y="1"/>
                  </a:moveTo>
                  <a:cubicBezTo>
                    <a:pt x="640" y="1"/>
                    <a:pt x="0" y="667"/>
                    <a:pt x="0" y="1463"/>
                  </a:cubicBezTo>
                  <a:cubicBezTo>
                    <a:pt x="0" y="2283"/>
                    <a:pt x="640" y="2923"/>
                    <a:pt x="1460" y="2923"/>
                  </a:cubicBezTo>
                  <a:cubicBezTo>
                    <a:pt x="2256" y="2923"/>
                    <a:pt x="2923" y="2283"/>
                    <a:pt x="2923" y="1463"/>
                  </a:cubicBezTo>
                  <a:cubicBezTo>
                    <a:pt x="2923" y="667"/>
                    <a:pt x="2256" y="1"/>
                    <a:pt x="14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05" name="Google Shape;344;p21">
              <a:extLst>
                <a:ext uri="{FF2B5EF4-FFF2-40B4-BE49-F238E27FC236}">
                  <a16:creationId xmlns:a16="http://schemas.microsoft.com/office/drawing/2014/main" id="{EF5CA443-7321-A395-A460-4CEC4410342B}"/>
                </a:ext>
              </a:extLst>
            </p:cNvPr>
            <p:cNvSpPr txBox="1"/>
            <p:nvPr/>
          </p:nvSpPr>
          <p:spPr>
            <a:xfrm>
              <a:off x="1391189" y="978047"/>
              <a:ext cx="375300" cy="21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 dirty="0">
                  <a:solidFill>
                    <a:srgbClr val="FFFFFF"/>
                  </a:solidFill>
                  <a:latin typeface="+mn-lt"/>
                  <a:ea typeface="Roboto"/>
                  <a:cs typeface="Roboto"/>
                  <a:sym typeface="Roboto"/>
                </a:rPr>
                <a:t>1</a:t>
              </a:r>
              <a:endParaRPr b="1" dirty="0">
                <a:solidFill>
                  <a:srgbClr val="FFFFFF"/>
                </a:solidFill>
                <a:latin typeface="+mn-lt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6" name="Google Shape;330;p21">
              <a:extLst>
                <a:ext uri="{FF2B5EF4-FFF2-40B4-BE49-F238E27FC236}">
                  <a16:creationId xmlns:a16="http://schemas.microsoft.com/office/drawing/2014/main" id="{92B1DD06-E7E3-9A20-984C-823A2EB4ACE4}"/>
                </a:ext>
              </a:extLst>
            </p:cNvPr>
            <p:cNvSpPr/>
            <p:nvPr/>
          </p:nvSpPr>
          <p:spPr>
            <a:xfrm>
              <a:off x="1952006" y="2854758"/>
              <a:ext cx="609122" cy="415572"/>
            </a:xfrm>
            <a:custGeom>
              <a:avLst/>
              <a:gdLst/>
              <a:ahLst/>
              <a:cxnLst/>
              <a:rect l="l" t="t" r="r" b="b"/>
              <a:pathLst>
                <a:path w="3720" h="2538" extrusionOk="0">
                  <a:moveTo>
                    <a:pt x="1" y="0"/>
                  </a:moveTo>
                  <a:lnTo>
                    <a:pt x="1" y="1255"/>
                  </a:lnTo>
                  <a:lnTo>
                    <a:pt x="1" y="2537"/>
                  </a:lnTo>
                  <a:lnTo>
                    <a:pt x="616" y="2127"/>
                  </a:lnTo>
                  <a:cubicBezTo>
                    <a:pt x="983" y="1899"/>
                    <a:pt x="1431" y="1784"/>
                    <a:pt x="1877" y="1784"/>
                  </a:cubicBezTo>
                  <a:cubicBezTo>
                    <a:pt x="2335" y="1784"/>
                    <a:pt x="2791" y="1906"/>
                    <a:pt x="3155" y="2154"/>
                  </a:cubicBezTo>
                  <a:lnTo>
                    <a:pt x="3719" y="2537"/>
                  </a:lnTo>
                  <a:lnTo>
                    <a:pt x="3719" y="1255"/>
                  </a:lnTo>
                  <a:lnTo>
                    <a:pt x="3719" y="0"/>
                  </a:lnTo>
                  <a:lnTo>
                    <a:pt x="3155" y="384"/>
                  </a:lnTo>
                  <a:cubicBezTo>
                    <a:pt x="2791" y="631"/>
                    <a:pt x="2335" y="753"/>
                    <a:pt x="1877" y="753"/>
                  </a:cubicBezTo>
                  <a:cubicBezTo>
                    <a:pt x="1431" y="753"/>
                    <a:pt x="983" y="638"/>
                    <a:pt x="616" y="41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8C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07" name="Google Shape;332;p21">
              <a:extLst>
                <a:ext uri="{FF2B5EF4-FFF2-40B4-BE49-F238E27FC236}">
                  <a16:creationId xmlns:a16="http://schemas.microsoft.com/office/drawing/2014/main" id="{81705359-144C-BC09-A82F-59AC9CEF1628}"/>
                </a:ext>
              </a:extLst>
            </p:cNvPr>
            <p:cNvSpPr/>
            <p:nvPr/>
          </p:nvSpPr>
          <p:spPr>
            <a:xfrm>
              <a:off x="1074467" y="2567067"/>
              <a:ext cx="1037145" cy="990954"/>
            </a:xfrm>
            <a:custGeom>
              <a:avLst/>
              <a:gdLst/>
              <a:ahLst/>
              <a:cxnLst/>
              <a:rect l="l" t="t" r="r" b="b"/>
              <a:pathLst>
                <a:path w="6334" h="6052" extrusionOk="0">
                  <a:moveTo>
                    <a:pt x="3179" y="1"/>
                  </a:moveTo>
                  <a:cubicBezTo>
                    <a:pt x="2078" y="1"/>
                    <a:pt x="1077" y="565"/>
                    <a:pt x="540" y="1514"/>
                  </a:cubicBezTo>
                  <a:cubicBezTo>
                    <a:pt x="0" y="2437"/>
                    <a:pt x="0" y="3590"/>
                    <a:pt x="540" y="4540"/>
                  </a:cubicBezTo>
                  <a:cubicBezTo>
                    <a:pt x="1077" y="5463"/>
                    <a:pt x="2078" y="6051"/>
                    <a:pt x="3179" y="6051"/>
                  </a:cubicBezTo>
                  <a:cubicBezTo>
                    <a:pt x="4256" y="6051"/>
                    <a:pt x="5257" y="5463"/>
                    <a:pt x="5794" y="4540"/>
                  </a:cubicBezTo>
                  <a:cubicBezTo>
                    <a:pt x="6334" y="3590"/>
                    <a:pt x="6334" y="2437"/>
                    <a:pt x="5794" y="1514"/>
                  </a:cubicBezTo>
                  <a:cubicBezTo>
                    <a:pt x="5257" y="565"/>
                    <a:pt x="4256" y="1"/>
                    <a:pt x="31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+mn-lt"/>
              </a:endParaRPr>
            </a:p>
          </p:txBody>
        </p:sp>
        <p:grpSp>
          <p:nvGrpSpPr>
            <p:cNvPr id="349" name="Google Shape;8523;p88">
              <a:extLst>
                <a:ext uri="{FF2B5EF4-FFF2-40B4-BE49-F238E27FC236}">
                  <a16:creationId xmlns:a16="http://schemas.microsoft.com/office/drawing/2014/main" id="{DCD8157E-71AF-A34E-5B3D-C5C85430D3F0}"/>
                </a:ext>
              </a:extLst>
            </p:cNvPr>
            <p:cNvGrpSpPr/>
            <p:nvPr/>
          </p:nvGrpSpPr>
          <p:grpSpPr>
            <a:xfrm>
              <a:off x="2799828" y="2899868"/>
              <a:ext cx="401458" cy="393412"/>
              <a:chOff x="2497275" y="2744159"/>
              <a:chExt cx="370930" cy="370549"/>
            </a:xfrm>
          </p:grpSpPr>
          <p:sp>
            <p:nvSpPr>
              <p:cNvPr id="350" name="Google Shape;8524;p88">
                <a:extLst>
                  <a:ext uri="{FF2B5EF4-FFF2-40B4-BE49-F238E27FC236}">
                    <a16:creationId xmlns:a16="http://schemas.microsoft.com/office/drawing/2014/main" id="{13A67555-36CE-ECCC-BAC1-E10BC7982412}"/>
                  </a:ext>
                </a:extLst>
              </p:cNvPr>
              <p:cNvSpPr/>
              <p:nvPr/>
            </p:nvSpPr>
            <p:spPr>
              <a:xfrm>
                <a:off x="2497275" y="2744159"/>
                <a:ext cx="284366" cy="284747"/>
              </a:xfrm>
              <a:custGeom>
                <a:avLst/>
                <a:gdLst/>
                <a:ahLst/>
                <a:cxnLst/>
                <a:rect l="l" t="t" r="r" b="b"/>
                <a:pathLst>
                  <a:path w="8955" h="8967" extrusionOk="0">
                    <a:moveTo>
                      <a:pt x="4204" y="1"/>
                    </a:moveTo>
                    <a:cubicBezTo>
                      <a:pt x="3942" y="1"/>
                      <a:pt x="3704" y="203"/>
                      <a:pt x="3644" y="465"/>
                    </a:cubicBezTo>
                    <a:lnTo>
                      <a:pt x="3466" y="1334"/>
                    </a:lnTo>
                    <a:cubicBezTo>
                      <a:pt x="3287" y="1394"/>
                      <a:pt x="3108" y="1465"/>
                      <a:pt x="2942" y="1537"/>
                    </a:cubicBezTo>
                    <a:lnTo>
                      <a:pt x="2215" y="1048"/>
                    </a:lnTo>
                    <a:cubicBezTo>
                      <a:pt x="2120" y="983"/>
                      <a:pt x="2009" y="952"/>
                      <a:pt x="1899" y="952"/>
                    </a:cubicBezTo>
                    <a:cubicBezTo>
                      <a:pt x="1749" y="952"/>
                      <a:pt x="1599" y="1010"/>
                      <a:pt x="1489" y="1120"/>
                    </a:cubicBezTo>
                    <a:lnTo>
                      <a:pt x="1108" y="1489"/>
                    </a:lnTo>
                    <a:cubicBezTo>
                      <a:pt x="918" y="1691"/>
                      <a:pt x="894" y="1989"/>
                      <a:pt x="1037" y="2227"/>
                    </a:cubicBezTo>
                    <a:lnTo>
                      <a:pt x="1525" y="2953"/>
                    </a:lnTo>
                    <a:cubicBezTo>
                      <a:pt x="1441" y="3120"/>
                      <a:pt x="1370" y="3287"/>
                      <a:pt x="1322" y="3465"/>
                    </a:cubicBezTo>
                    <a:lnTo>
                      <a:pt x="453" y="3644"/>
                    </a:lnTo>
                    <a:cubicBezTo>
                      <a:pt x="191" y="3703"/>
                      <a:pt x="1" y="3930"/>
                      <a:pt x="1" y="4215"/>
                    </a:cubicBezTo>
                    <a:lnTo>
                      <a:pt x="1" y="4751"/>
                    </a:lnTo>
                    <a:cubicBezTo>
                      <a:pt x="1" y="5025"/>
                      <a:pt x="191" y="5251"/>
                      <a:pt x="453" y="5323"/>
                    </a:cubicBezTo>
                    <a:lnTo>
                      <a:pt x="1322" y="5501"/>
                    </a:lnTo>
                    <a:cubicBezTo>
                      <a:pt x="1382" y="5668"/>
                      <a:pt x="1453" y="5847"/>
                      <a:pt x="1525" y="6013"/>
                    </a:cubicBezTo>
                    <a:lnTo>
                      <a:pt x="1037" y="6740"/>
                    </a:lnTo>
                    <a:cubicBezTo>
                      <a:pt x="894" y="6966"/>
                      <a:pt x="918" y="7287"/>
                      <a:pt x="1108" y="7478"/>
                    </a:cubicBezTo>
                    <a:lnTo>
                      <a:pt x="1489" y="7847"/>
                    </a:lnTo>
                    <a:cubicBezTo>
                      <a:pt x="1599" y="7957"/>
                      <a:pt x="1745" y="8015"/>
                      <a:pt x="1894" y="8015"/>
                    </a:cubicBezTo>
                    <a:cubicBezTo>
                      <a:pt x="2003" y="8015"/>
                      <a:pt x="2115" y="7984"/>
                      <a:pt x="2215" y="7918"/>
                    </a:cubicBezTo>
                    <a:lnTo>
                      <a:pt x="2942" y="7430"/>
                    </a:lnTo>
                    <a:cubicBezTo>
                      <a:pt x="3108" y="7513"/>
                      <a:pt x="3287" y="7597"/>
                      <a:pt x="3466" y="7633"/>
                    </a:cubicBezTo>
                    <a:lnTo>
                      <a:pt x="3644" y="8502"/>
                    </a:lnTo>
                    <a:cubicBezTo>
                      <a:pt x="3704" y="8764"/>
                      <a:pt x="3930" y="8966"/>
                      <a:pt x="4204" y="8966"/>
                    </a:cubicBezTo>
                    <a:lnTo>
                      <a:pt x="4740" y="8966"/>
                    </a:lnTo>
                    <a:cubicBezTo>
                      <a:pt x="5013" y="8966"/>
                      <a:pt x="5251" y="8764"/>
                      <a:pt x="5311" y="8502"/>
                    </a:cubicBezTo>
                    <a:lnTo>
                      <a:pt x="5490" y="7633"/>
                    </a:lnTo>
                    <a:cubicBezTo>
                      <a:pt x="5621" y="7597"/>
                      <a:pt x="5775" y="7537"/>
                      <a:pt x="5906" y="7478"/>
                    </a:cubicBezTo>
                    <a:cubicBezTo>
                      <a:pt x="6002" y="7442"/>
                      <a:pt x="6037" y="7323"/>
                      <a:pt x="6002" y="7240"/>
                    </a:cubicBezTo>
                    <a:cubicBezTo>
                      <a:pt x="5966" y="7169"/>
                      <a:pt x="5898" y="7131"/>
                      <a:pt x="5831" y="7131"/>
                    </a:cubicBezTo>
                    <a:cubicBezTo>
                      <a:pt x="5808" y="7131"/>
                      <a:pt x="5785" y="7135"/>
                      <a:pt x="5763" y="7144"/>
                    </a:cubicBezTo>
                    <a:cubicBezTo>
                      <a:pt x="5609" y="7228"/>
                      <a:pt x="5466" y="7287"/>
                      <a:pt x="5299" y="7323"/>
                    </a:cubicBezTo>
                    <a:cubicBezTo>
                      <a:pt x="5240" y="7347"/>
                      <a:pt x="5180" y="7406"/>
                      <a:pt x="5168" y="7454"/>
                    </a:cubicBezTo>
                    <a:lnTo>
                      <a:pt x="4966" y="8430"/>
                    </a:lnTo>
                    <a:cubicBezTo>
                      <a:pt x="4954" y="8514"/>
                      <a:pt x="4870" y="8597"/>
                      <a:pt x="4763" y="8597"/>
                    </a:cubicBezTo>
                    <a:lnTo>
                      <a:pt x="4228" y="8597"/>
                    </a:lnTo>
                    <a:cubicBezTo>
                      <a:pt x="4120" y="8597"/>
                      <a:pt x="4049" y="8514"/>
                      <a:pt x="4013" y="8430"/>
                    </a:cubicBezTo>
                    <a:lnTo>
                      <a:pt x="3823" y="7454"/>
                    </a:lnTo>
                    <a:cubicBezTo>
                      <a:pt x="3811" y="7383"/>
                      <a:pt x="3763" y="7335"/>
                      <a:pt x="3692" y="7323"/>
                    </a:cubicBezTo>
                    <a:cubicBezTo>
                      <a:pt x="3466" y="7263"/>
                      <a:pt x="3239" y="7180"/>
                      <a:pt x="3049" y="7061"/>
                    </a:cubicBezTo>
                    <a:cubicBezTo>
                      <a:pt x="3019" y="7043"/>
                      <a:pt x="2986" y="7034"/>
                      <a:pt x="2954" y="7034"/>
                    </a:cubicBezTo>
                    <a:cubicBezTo>
                      <a:pt x="2921" y="7034"/>
                      <a:pt x="2888" y="7043"/>
                      <a:pt x="2858" y="7061"/>
                    </a:cubicBezTo>
                    <a:lnTo>
                      <a:pt x="2037" y="7609"/>
                    </a:lnTo>
                    <a:cubicBezTo>
                      <a:pt x="2006" y="7634"/>
                      <a:pt x="1966" y="7647"/>
                      <a:pt x="1926" y="7647"/>
                    </a:cubicBezTo>
                    <a:cubicBezTo>
                      <a:pt x="1874" y="7647"/>
                      <a:pt x="1821" y="7625"/>
                      <a:pt x="1787" y="7585"/>
                    </a:cubicBezTo>
                    <a:lnTo>
                      <a:pt x="1418" y="7204"/>
                    </a:lnTo>
                    <a:cubicBezTo>
                      <a:pt x="1334" y="7132"/>
                      <a:pt x="1334" y="7025"/>
                      <a:pt x="1382" y="6954"/>
                    </a:cubicBezTo>
                    <a:lnTo>
                      <a:pt x="1930" y="6132"/>
                    </a:lnTo>
                    <a:cubicBezTo>
                      <a:pt x="1977" y="6073"/>
                      <a:pt x="1977" y="6001"/>
                      <a:pt x="1930" y="5942"/>
                    </a:cubicBezTo>
                    <a:cubicBezTo>
                      <a:pt x="1811" y="5739"/>
                      <a:pt x="1727" y="5525"/>
                      <a:pt x="1668" y="5299"/>
                    </a:cubicBezTo>
                    <a:cubicBezTo>
                      <a:pt x="1656" y="5239"/>
                      <a:pt x="1596" y="5180"/>
                      <a:pt x="1537" y="5168"/>
                    </a:cubicBezTo>
                    <a:lnTo>
                      <a:pt x="560" y="4977"/>
                    </a:lnTo>
                    <a:cubicBezTo>
                      <a:pt x="477" y="4954"/>
                      <a:pt x="406" y="4870"/>
                      <a:pt x="406" y="4763"/>
                    </a:cubicBezTo>
                    <a:lnTo>
                      <a:pt x="406" y="4227"/>
                    </a:lnTo>
                    <a:cubicBezTo>
                      <a:pt x="406" y="4132"/>
                      <a:pt x="477" y="4049"/>
                      <a:pt x="560" y="4025"/>
                    </a:cubicBezTo>
                    <a:lnTo>
                      <a:pt x="1537" y="3834"/>
                    </a:lnTo>
                    <a:cubicBezTo>
                      <a:pt x="1608" y="3811"/>
                      <a:pt x="1656" y="3775"/>
                      <a:pt x="1668" y="3692"/>
                    </a:cubicBezTo>
                    <a:cubicBezTo>
                      <a:pt x="1727" y="3477"/>
                      <a:pt x="1811" y="3251"/>
                      <a:pt x="1930" y="3061"/>
                    </a:cubicBezTo>
                    <a:cubicBezTo>
                      <a:pt x="1965" y="3001"/>
                      <a:pt x="1965" y="2918"/>
                      <a:pt x="1930" y="2858"/>
                    </a:cubicBezTo>
                    <a:lnTo>
                      <a:pt x="1382" y="2049"/>
                    </a:lnTo>
                    <a:cubicBezTo>
                      <a:pt x="1322" y="1965"/>
                      <a:pt x="1334" y="1846"/>
                      <a:pt x="1418" y="1787"/>
                    </a:cubicBezTo>
                    <a:lnTo>
                      <a:pt x="1787" y="1417"/>
                    </a:lnTo>
                    <a:cubicBezTo>
                      <a:pt x="1826" y="1378"/>
                      <a:pt x="1876" y="1360"/>
                      <a:pt x="1925" y="1360"/>
                    </a:cubicBezTo>
                    <a:cubicBezTo>
                      <a:pt x="1965" y="1360"/>
                      <a:pt x="2005" y="1372"/>
                      <a:pt x="2037" y="1394"/>
                    </a:cubicBezTo>
                    <a:lnTo>
                      <a:pt x="2858" y="1941"/>
                    </a:lnTo>
                    <a:cubicBezTo>
                      <a:pt x="2888" y="1965"/>
                      <a:pt x="2921" y="1977"/>
                      <a:pt x="2954" y="1977"/>
                    </a:cubicBezTo>
                    <a:cubicBezTo>
                      <a:pt x="2986" y="1977"/>
                      <a:pt x="3019" y="1965"/>
                      <a:pt x="3049" y="1941"/>
                    </a:cubicBezTo>
                    <a:cubicBezTo>
                      <a:pt x="3263" y="1822"/>
                      <a:pt x="3466" y="1727"/>
                      <a:pt x="3692" y="1668"/>
                    </a:cubicBezTo>
                    <a:cubicBezTo>
                      <a:pt x="3751" y="1656"/>
                      <a:pt x="3811" y="1596"/>
                      <a:pt x="3823" y="1537"/>
                    </a:cubicBezTo>
                    <a:lnTo>
                      <a:pt x="4013" y="572"/>
                    </a:lnTo>
                    <a:cubicBezTo>
                      <a:pt x="4037" y="477"/>
                      <a:pt x="4120" y="405"/>
                      <a:pt x="4228" y="405"/>
                    </a:cubicBezTo>
                    <a:lnTo>
                      <a:pt x="4763" y="405"/>
                    </a:lnTo>
                    <a:cubicBezTo>
                      <a:pt x="4870" y="405"/>
                      <a:pt x="4942" y="477"/>
                      <a:pt x="4966" y="572"/>
                    </a:cubicBezTo>
                    <a:lnTo>
                      <a:pt x="5168" y="1537"/>
                    </a:lnTo>
                    <a:cubicBezTo>
                      <a:pt x="5180" y="1608"/>
                      <a:pt x="5216" y="1656"/>
                      <a:pt x="5299" y="1668"/>
                    </a:cubicBezTo>
                    <a:cubicBezTo>
                      <a:pt x="5513" y="1727"/>
                      <a:pt x="5740" y="1822"/>
                      <a:pt x="5930" y="1941"/>
                    </a:cubicBezTo>
                    <a:cubicBezTo>
                      <a:pt x="5960" y="1953"/>
                      <a:pt x="5996" y="1959"/>
                      <a:pt x="6031" y="1959"/>
                    </a:cubicBezTo>
                    <a:cubicBezTo>
                      <a:pt x="6067" y="1959"/>
                      <a:pt x="6103" y="1953"/>
                      <a:pt x="6133" y="1941"/>
                    </a:cubicBezTo>
                    <a:lnTo>
                      <a:pt x="6942" y="1394"/>
                    </a:lnTo>
                    <a:cubicBezTo>
                      <a:pt x="6978" y="1368"/>
                      <a:pt x="7021" y="1356"/>
                      <a:pt x="7063" y="1356"/>
                    </a:cubicBezTo>
                    <a:cubicBezTo>
                      <a:pt x="7117" y="1356"/>
                      <a:pt x="7170" y="1377"/>
                      <a:pt x="7204" y="1417"/>
                    </a:cubicBezTo>
                    <a:lnTo>
                      <a:pt x="7573" y="1787"/>
                    </a:lnTo>
                    <a:cubicBezTo>
                      <a:pt x="7645" y="1870"/>
                      <a:pt x="7645" y="1965"/>
                      <a:pt x="7597" y="2049"/>
                    </a:cubicBezTo>
                    <a:lnTo>
                      <a:pt x="7049" y="2858"/>
                    </a:lnTo>
                    <a:cubicBezTo>
                      <a:pt x="7002" y="2918"/>
                      <a:pt x="7002" y="2989"/>
                      <a:pt x="7049" y="3061"/>
                    </a:cubicBezTo>
                    <a:cubicBezTo>
                      <a:pt x="7168" y="3263"/>
                      <a:pt x="7264" y="3477"/>
                      <a:pt x="7323" y="3692"/>
                    </a:cubicBezTo>
                    <a:cubicBezTo>
                      <a:pt x="7335" y="3751"/>
                      <a:pt x="7395" y="3811"/>
                      <a:pt x="7454" y="3834"/>
                    </a:cubicBezTo>
                    <a:lnTo>
                      <a:pt x="8419" y="4025"/>
                    </a:lnTo>
                    <a:cubicBezTo>
                      <a:pt x="8514" y="4037"/>
                      <a:pt x="8585" y="4132"/>
                      <a:pt x="8585" y="4227"/>
                    </a:cubicBezTo>
                    <a:lnTo>
                      <a:pt x="8585" y="4763"/>
                    </a:lnTo>
                    <a:cubicBezTo>
                      <a:pt x="8585" y="4870"/>
                      <a:pt x="8514" y="4942"/>
                      <a:pt x="8419" y="4977"/>
                    </a:cubicBezTo>
                    <a:lnTo>
                      <a:pt x="7454" y="5168"/>
                    </a:lnTo>
                    <a:cubicBezTo>
                      <a:pt x="7383" y="5180"/>
                      <a:pt x="7335" y="5227"/>
                      <a:pt x="7323" y="5299"/>
                    </a:cubicBezTo>
                    <a:cubicBezTo>
                      <a:pt x="7276" y="5466"/>
                      <a:pt x="7216" y="5632"/>
                      <a:pt x="7145" y="5775"/>
                    </a:cubicBezTo>
                    <a:cubicBezTo>
                      <a:pt x="7097" y="5870"/>
                      <a:pt x="7145" y="5966"/>
                      <a:pt x="7228" y="6013"/>
                    </a:cubicBezTo>
                    <a:cubicBezTo>
                      <a:pt x="7254" y="6026"/>
                      <a:pt x="7280" y="6032"/>
                      <a:pt x="7305" y="6032"/>
                    </a:cubicBezTo>
                    <a:cubicBezTo>
                      <a:pt x="7372" y="6032"/>
                      <a:pt x="7431" y="5991"/>
                      <a:pt x="7466" y="5930"/>
                    </a:cubicBezTo>
                    <a:cubicBezTo>
                      <a:pt x="7526" y="5799"/>
                      <a:pt x="7585" y="5644"/>
                      <a:pt x="7633" y="5501"/>
                    </a:cubicBezTo>
                    <a:lnTo>
                      <a:pt x="8490" y="5323"/>
                    </a:lnTo>
                    <a:cubicBezTo>
                      <a:pt x="8764" y="5263"/>
                      <a:pt x="8954" y="5037"/>
                      <a:pt x="8954" y="4751"/>
                    </a:cubicBezTo>
                    <a:lnTo>
                      <a:pt x="8954" y="4215"/>
                    </a:lnTo>
                    <a:cubicBezTo>
                      <a:pt x="8954" y="3942"/>
                      <a:pt x="8764" y="3715"/>
                      <a:pt x="8490" y="3644"/>
                    </a:cubicBezTo>
                    <a:lnTo>
                      <a:pt x="7633" y="3465"/>
                    </a:lnTo>
                    <a:cubicBezTo>
                      <a:pt x="7573" y="3287"/>
                      <a:pt x="7502" y="3120"/>
                      <a:pt x="7418" y="2953"/>
                    </a:cubicBezTo>
                    <a:lnTo>
                      <a:pt x="7918" y="2227"/>
                    </a:lnTo>
                    <a:cubicBezTo>
                      <a:pt x="8061" y="2001"/>
                      <a:pt x="8038" y="1679"/>
                      <a:pt x="7835" y="1489"/>
                    </a:cubicBezTo>
                    <a:lnTo>
                      <a:pt x="7466" y="1120"/>
                    </a:lnTo>
                    <a:cubicBezTo>
                      <a:pt x="7356" y="1010"/>
                      <a:pt x="7211" y="952"/>
                      <a:pt x="7061" y="952"/>
                    </a:cubicBezTo>
                    <a:cubicBezTo>
                      <a:pt x="6952" y="952"/>
                      <a:pt x="6840" y="983"/>
                      <a:pt x="6740" y="1048"/>
                    </a:cubicBezTo>
                    <a:lnTo>
                      <a:pt x="6013" y="1537"/>
                    </a:lnTo>
                    <a:cubicBezTo>
                      <a:pt x="5847" y="1453"/>
                      <a:pt x="5668" y="1370"/>
                      <a:pt x="5490" y="1334"/>
                    </a:cubicBezTo>
                    <a:lnTo>
                      <a:pt x="5311" y="465"/>
                    </a:lnTo>
                    <a:cubicBezTo>
                      <a:pt x="5251" y="203"/>
                      <a:pt x="5025" y="1"/>
                      <a:pt x="474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183550" tIns="183550" rIns="183550" bIns="1835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351" name="Google Shape;8525;p88">
                <a:extLst>
                  <a:ext uri="{FF2B5EF4-FFF2-40B4-BE49-F238E27FC236}">
                    <a16:creationId xmlns:a16="http://schemas.microsoft.com/office/drawing/2014/main" id="{52A68D90-695D-A068-A086-9E9F5935A6C3}"/>
                  </a:ext>
                </a:extLst>
              </p:cNvPr>
              <p:cNvSpPr/>
              <p:nvPr/>
            </p:nvSpPr>
            <p:spPr>
              <a:xfrm>
                <a:off x="2592191" y="2821673"/>
                <a:ext cx="113461" cy="98345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3097" extrusionOk="0">
                    <a:moveTo>
                      <a:pt x="1524" y="0"/>
                    </a:moveTo>
                    <a:cubicBezTo>
                      <a:pt x="989" y="0"/>
                      <a:pt x="465" y="215"/>
                      <a:pt x="72" y="584"/>
                    </a:cubicBezTo>
                    <a:cubicBezTo>
                      <a:pt x="0" y="655"/>
                      <a:pt x="0" y="774"/>
                      <a:pt x="72" y="834"/>
                    </a:cubicBezTo>
                    <a:cubicBezTo>
                      <a:pt x="113" y="876"/>
                      <a:pt x="164" y="896"/>
                      <a:pt x="212" y="896"/>
                    </a:cubicBezTo>
                    <a:cubicBezTo>
                      <a:pt x="259" y="896"/>
                      <a:pt x="304" y="876"/>
                      <a:pt x="334" y="834"/>
                    </a:cubicBezTo>
                    <a:cubicBezTo>
                      <a:pt x="643" y="524"/>
                      <a:pt x="1072" y="358"/>
                      <a:pt x="1500" y="358"/>
                    </a:cubicBezTo>
                    <a:cubicBezTo>
                      <a:pt x="2441" y="358"/>
                      <a:pt x="3203" y="1120"/>
                      <a:pt x="3203" y="2060"/>
                    </a:cubicBezTo>
                    <a:cubicBezTo>
                      <a:pt x="3203" y="2322"/>
                      <a:pt x="3144" y="2596"/>
                      <a:pt x="3024" y="2834"/>
                    </a:cubicBezTo>
                    <a:cubicBezTo>
                      <a:pt x="2965" y="2941"/>
                      <a:pt x="3013" y="3037"/>
                      <a:pt x="3096" y="3084"/>
                    </a:cubicBezTo>
                    <a:cubicBezTo>
                      <a:pt x="3132" y="3096"/>
                      <a:pt x="3155" y="3096"/>
                      <a:pt x="3191" y="3096"/>
                    </a:cubicBezTo>
                    <a:cubicBezTo>
                      <a:pt x="3251" y="3096"/>
                      <a:pt x="3322" y="3072"/>
                      <a:pt x="3346" y="3001"/>
                    </a:cubicBezTo>
                    <a:cubicBezTo>
                      <a:pt x="3501" y="2715"/>
                      <a:pt x="3572" y="2382"/>
                      <a:pt x="3572" y="2060"/>
                    </a:cubicBezTo>
                    <a:cubicBezTo>
                      <a:pt x="3572" y="929"/>
                      <a:pt x="2655" y="0"/>
                      <a:pt x="152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183550" tIns="183550" rIns="183550" bIns="1835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352" name="Google Shape;8526;p88">
                <a:extLst>
                  <a:ext uri="{FF2B5EF4-FFF2-40B4-BE49-F238E27FC236}">
                    <a16:creationId xmlns:a16="http://schemas.microsoft.com/office/drawing/2014/main" id="{2E43665C-31F2-3BE4-E9A4-AF759C05A8C3}"/>
                  </a:ext>
                </a:extLst>
              </p:cNvPr>
              <p:cNvSpPr/>
              <p:nvPr/>
            </p:nvSpPr>
            <p:spPr>
              <a:xfrm>
                <a:off x="2574408" y="2862129"/>
                <a:ext cx="106665" cy="90756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2858" extrusionOk="0">
                    <a:moveTo>
                      <a:pt x="294" y="1"/>
                    </a:moveTo>
                    <a:cubicBezTo>
                      <a:pt x="218" y="1"/>
                      <a:pt x="145" y="48"/>
                      <a:pt x="108" y="131"/>
                    </a:cubicBezTo>
                    <a:cubicBezTo>
                      <a:pt x="36" y="334"/>
                      <a:pt x="1" y="572"/>
                      <a:pt x="1" y="798"/>
                    </a:cubicBezTo>
                    <a:cubicBezTo>
                      <a:pt x="1" y="1929"/>
                      <a:pt x="917" y="2858"/>
                      <a:pt x="2049" y="2858"/>
                    </a:cubicBezTo>
                    <a:cubicBezTo>
                      <a:pt x="2477" y="2858"/>
                      <a:pt x="2894" y="2715"/>
                      <a:pt x="3251" y="2465"/>
                    </a:cubicBezTo>
                    <a:cubicBezTo>
                      <a:pt x="3346" y="2405"/>
                      <a:pt x="3358" y="2286"/>
                      <a:pt x="3299" y="2215"/>
                    </a:cubicBezTo>
                    <a:cubicBezTo>
                      <a:pt x="3263" y="2158"/>
                      <a:pt x="3206" y="2131"/>
                      <a:pt x="3151" y="2131"/>
                    </a:cubicBezTo>
                    <a:cubicBezTo>
                      <a:pt x="3114" y="2131"/>
                      <a:pt x="3077" y="2143"/>
                      <a:pt x="3049" y="2167"/>
                    </a:cubicBezTo>
                    <a:cubicBezTo>
                      <a:pt x="2763" y="2382"/>
                      <a:pt x="2406" y="2501"/>
                      <a:pt x="2049" y="2501"/>
                    </a:cubicBezTo>
                    <a:cubicBezTo>
                      <a:pt x="1108" y="2501"/>
                      <a:pt x="346" y="1739"/>
                      <a:pt x="346" y="798"/>
                    </a:cubicBezTo>
                    <a:cubicBezTo>
                      <a:pt x="346" y="608"/>
                      <a:pt x="382" y="429"/>
                      <a:pt x="441" y="250"/>
                    </a:cubicBezTo>
                    <a:cubicBezTo>
                      <a:pt x="501" y="143"/>
                      <a:pt x="441" y="36"/>
                      <a:pt x="358" y="12"/>
                    </a:cubicBezTo>
                    <a:cubicBezTo>
                      <a:pt x="337" y="4"/>
                      <a:pt x="315" y="1"/>
                      <a:pt x="294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183550" tIns="183550" rIns="183550" bIns="1835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353" name="Google Shape;8527;p88">
                <a:extLst>
                  <a:ext uri="{FF2B5EF4-FFF2-40B4-BE49-F238E27FC236}">
                    <a16:creationId xmlns:a16="http://schemas.microsoft.com/office/drawing/2014/main" id="{9785BF5A-B0D4-E312-E298-0B46D212FB6A}"/>
                  </a:ext>
                </a:extLst>
              </p:cNvPr>
              <p:cNvSpPr/>
              <p:nvPr/>
            </p:nvSpPr>
            <p:spPr>
              <a:xfrm>
                <a:off x="2676881" y="2923385"/>
                <a:ext cx="191324" cy="191324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6025" extrusionOk="0">
                    <a:moveTo>
                      <a:pt x="2810" y="0"/>
                    </a:moveTo>
                    <a:cubicBezTo>
                      <a:pt x="2608" y="0"/>
                      <a:pt x="2429" y="155"/>
                      <a:pt x="2382" y="357"/>
                    </a:cubicBezTo>
                    <a:lnTo>
                      <a:pt x="2274" y="893"/>
                    </a:lnTo>
                    <a:cubicBezTo>
                      <a:pt x="2191" y="929"/>
                      <a:pt x="2084" y="965"/>
                      <a:pt x="1989" y="1012"/>
                    </a:cubicBezTo>
                    <a:lnTo>
                      <a:pt x="1548" y="715"/>
                    </a:lnTo>
                    <a:cubicBezTo>
                      <a:pt x="1475" y="666"/>
                      <a:pt x="1393" y="643"/>
                      <a:pt x="1313" y="643"/>
                    </a:cubicBezTo>
                    <a:cubicBezTo>
                      <a:pt x="1198" y="643"/>
                      <a:pt x="1085" y="690"/>
                      <a:pt x="1000" y="774"/>
                    </a:cubicBezTo>
                    <a:lnTo>
                      <a:pt x="738" y="1024"/>
                    </a:lnTo>
                    <a:cubicBezTo>
                      <a:pt x="596" y="1179"/>
                      <a:pt x="572" y="1417"/>
                      <a:pt x="679" y="1584"/>
                    </a:cubicBezTo>
                    <a:lnTo>
                      <a:pt x="977" y="2024"/>
                    </a:lnTo>
                    <a:cubicBezTo>
                      <a:pt x="917" y="2143"/>
                      <a:pt x="858" y="2274"/>
                      <a:pt x="834" y="2417"/>
                    </a:cubicBezTo>
                    <a:cubicBezTo>
                      <a:pt x="798" y="2512"/>
                      <a:pt x="858" y="2608"/>
                      <a:pt x="965" y="2631"/>
                    </a:cubicBezTo>
                    <a:cubicBezTo>
                      <a:pt x="986" y="2639"/>
                      <a:pt x="1006" y="2642"/>
                      <a:pt x="1025" y="2642"/>
                    </a:cubicBezTo>
                    <a:cubicBezTo>
                      <a:pt x="1103" y="2642"/>
                      <a:pt x="1162" y="2587"/>
                      <a:pt x="1191" y="2501"/>
                    </a:cubicBezTo>
                    <a:cubicBezTo>
                      <a:pt x="1227" y="2358"/>
                      <a:pt x="1298" y="2215"/>
                      <a:pt x="1346" y="2096"/>
                    </a:cubicBezTo>
                    <a:cubicBezTo>
                      <a:pt x="1381" y="2036"/>
                      <a:pt x="1381" y="1965"/>
                      <a:pt x="1346" y="1905"/>
                    </a:cubicBezTo>
                    <a:lnTo>
                      <a:pt x="1000" y="1369"/>
                    </a:lnTo>
                    <a:cubicBezTo>
                      <a:pt x="977" y="1346"/>
                      <a:pt x="977" y="1310"/>
                      <a:pt x="1012" y="1286"/>
                    </a:cubicBezTo>
                    <a:lnTo>
                      <a:pt x="1262" y="1024"/>
                    </a:lnTo>
                    <a:cubicBezTo>
                      <a:pt x="1283" y="1010"/>
                      <a:pt x="1300" y="1004"/>
                      <a:pt x="1318" y="1004"/>
                    </a:cubicBezTo>
                    <a:cubicBezTo>
                      <a:pt x="1330" y="1004"/>
                      <a:pt x="1343" y="1007"/>
                      <a:pt x="1358" y="1012"/>
                    </a:cubicBezTo>
                    <a:lnTo>
                      <a:pt x="1893" y="1369"/>
                    </a:lnTo>
                    <a:cubicBezTo>
                      <a:pt x="1923" y="1393"/>
                      <a:pt x="1956" y="1405"/>
                      <a:pt x="1989" y="1405"/>
                    </a:cubicBezTo>
                    <a:cubicBezTo>
                      <a:pt x="2021" y="1405"/>
                      <a:pt x="2054" y="1393"/>
                      <a:pt x="2084" y="1369"/>
                    </a:cubicBezTo>
                    <a:cubicBezTo>
                      <a:pt x="2215" y="1298"/>
                      <a:pt x="2346" y="1238"/>
                      <a:pt x="2489" y="1203"/>
                    </a:cubicBezTo>
                    <a:cubicBezTo>
                      <a:pt x="2548" y="1191"/>
                      <a:pt x="2608" y="1131"/>
                      <a:pt x="2620" y="1072"/>
                    </a:cubicBezTo>
                    <a:lnTo>
                      <a:pt x="2751" y="429"/>
                    </a:lnTo>
                    <a:cubicBezTo>
                      <a:pt x="2751" y="405"/>
                      <a:pt x="2786" y="369"/>
                      <a:pt x="2822" y="369"/>
                    </a:cubicBezTo>
                    <a:lnTo>
                      <a:pt x="3167" y="369"/>
                    </a:lnTo>
                    <a:cubicBezTo>
                      <a:pt x="3203" y="369"/>
                      <a:pt x="3227" y="405"/>
                      <a:pt x="3239" y="429"/>
                    </a:cubicBezTo>
                    <a:lnTo>
                      <a:pt x="3382" y="1072"/>
                    </a:lnTo>
                    <a:cubicBezTo>
                      <a:pt x="3394" y="1143"/>
                      <a:pt x="3429" y="1191"/>
                      <a:pt x="3513" y="1203"/>
                    </a:cubicBezTo>
                    <a:cubicBezTo>
                      <a:pt x="3656" y="1250"/>
                      <a:pt x="3786" y="1310"/>
                      <a:pt x="3917" y="1369"/>
                    </a:cubicBezTo>
                    <a:cubicBezTo>
                      <a:pt x="3947" y="1387"/>
                      <a:pt x="3980" y="1396"/>
                      <a:pt x="4013" y="1396"/>
                    </a:cubicBezTo>
                    <a:cubicBezTo>
                      <a:pt x="4045" y="1396"/>
                      <a:pt x="4078" y="1387"/>
                      <a:pt x="4108" y="1369"/>
                    </a:cubicBezTo>
                    <a:lnTo>
                      <a:pt x="4644" y="1012"/>
                    </a:lnTo>
                    <a:cubicBezTo>
                      <a:pt x="4654" y="1007"/>
                      <a:pt x="4665" y="1004"/>
                      <a:pt x="4678" y="1004"/>
                    </a:cubicBezTo>
                    <a:cubicBezTo>
                      <a:pt x="4695" y="1004"/>
                      <a:pt x="4713" y="1010"/>
                      <a:pt x="4727" y="1024"/>
                    </a:cubicBezTo>
                    <a:lnTo>
                      <a:pt x="4989" y="1286"/>
                    </a:lnTo>
                    <a:cubicBezTo>
                      <a:pt x="5013" y="1310"/>
                      <a:pt x="5013" y="1346"/>
                      <a:pt x="5001" y="1369"/>
                    </a:cubicBezTo>
                    <a:lnTo>
                      <a:pt x="4644" y="1905"/>
                    </a:lnTo>
                    <a:cubicBezTo>
                      <a:pt x="4596" y="1965"/>
                      <a:pt x="4596" y="2036"/>
                      <a:pt x="4644" y="2096"/>
                    </a:cubicBezTo>
                    <a:cubicBezTo>
                      <a:pt x="4715" y="2239"/>
                      <a:pt x="4775" y="2370"/>
                      <a:pt x="4810" y="2501"/>
                    </a:cubicBezTo>
                    <a:cubicBezTo>
                      <a:pt x="4822" y="2560"/>
                      <a:pt x="4882" y="2620"/>
                      <a:pt x="4941" y="2631"/>
                    </a:cubicBezTo>
                    <a:lnTo>
                      <a:pt x="5584" y="2774"/>
                    </a:lnTo>
                    <a:cubicBezTo>
                      <a:pt x="5608" y="2774"/>
                      <a:pt x="5644" y="2798"/>
                      <a:pt x="5644" y="2846"/>
                    </a:cubicBezTo>
                    <a:lnTo>
                      <a:pt x="5644" y="3191"/>
                    </a:lnTo>
                    <a:cubicBezTo>
                      <a:pt x="5644" y="3215"/>
                      <a:pt x="5608" y="3251"/>
                      <a:pt x="5584" y="3263"/>
                    </a:cubicBezTo>
                    <a:lnTo>
                      <a:pt x="4941" y="3393"/>
                    </a:lnTo>
                    <a:cubicBezTo>
                      <a:pt x="4870" y="3405"/>
                      <a:pt x="4822" y="3453"/>
                      <a:pt x="4810" y="3524"/>
                    </a:cubicBezTo>
                    <a:cubicBezTo>
                      <a:pt x="4763" y="3679"/>
                      <a:pt x="4703" y="3810"/>
                      <a:pt x="4644" y="3929"/>
                    </a:cubicBezTo>
                    <a:cubicBezTo>
                      <a:pt x="4608" y="3989"/>
                      <a:pt x="4608" y="4060"/>
                      <a:pt x="4644" y="4120"/>
                    </a:cubicBezTo>
                    <a:lnTo>
                      <a:pt x="5001" y="4656"/>
                    </a:lnTo>
                    <a:cubicBezTo>
                      <a:pt x="5013" y="4691"/>
                      <a:pt x="5013" y="4715"/>
                      <a:pt x="4989" y="4751"/>
                    </a:cubicBezTo>
                    <a:lnTo>
                      <a:pt x="4727" y="5001"/>
                    </a:lnTo>
                    <a:cubicBezTo>
                      <a:pt x="4714" y="5020"/>
                      <a:pt x="4697" y="5029"/>
                      <a:pt x="4681" y="5029"/>
                    </a:cubicBezTo>
                    <a:cubicBezTo>
                      <a:pt x="4668" y="5029"/>
                      <a:pt x="4654" y="5023"/>
                      <a:pt x="4644" y="5013"/>
                    </a:cubicBezTo>
                    <a:lnTo>
                      <a:pt x="4108" y="4656"/>
                    </a:lnTo>
                    <a:cubicBezTo>
                      <a:pt x="4078" y="4638"/>
                      <a:pt x="4045" y="4629"/>
                      <a:pt x="4013" y="4629"/>
                    </a:cubicBezTo>
                    <a:cubicBezTo>
                      <a:pt x="3980" y="4629"/>
                      <a:pt x="3947" y="4638"/>
                      <a:pt x="3917" y="4656"/>
                    </a:cubicBezTo>
                    <a:cubicBezTo>
                      <a:pt x="3775" y="4739"/>
                      <a:pt x="3644" y="4798"/>
                      <a:pt x="3513" y="4822"/>
                    </a:cubicBezTo>
                    <a:cubicBezTo>
                      <a:pt x="3453" y="4834"/>
                      <a:pt x="3394" y="4894"/>
                      <a:pt x="3382" y="4953"/>
                    </a:cubicBezTo>
                    <a:lnTo>
                      <a:pt x="3239" y="5596"/>
                    </a:lnTo>
                    <a:cubicBezTo>
                      <a:pt x="3239" y="5632"/>
                      <a:pt x="3215" y="5656"/>
                      <a:pt x="3167" y="5656"/>
                    </a:cubicBezTo>
                    <a:lnTo>
                      <a:pt x="2822" y="5656"/>
                    </a:lnTo>
                    <a:cubicBezTo>
                      <a:pt x="2798" y="5656"/>
                      <a:pt x="2763" y="5632"/>
                      <a:pt x="2751" y="5596"/>
                    </a:cubicBezTo>
                    <a:lnTo>
                      <a:pt x="2620" y="4953"/>
                    </a:lnTo>
                    <a:cubicBezTo>
                      <a:pt x="2608" y="4882"/>
                      <a:pt x="2560" y="4834"/>
                      <a:pt x="2489" y="4822"/>
                    </a:cubicBezTo>
                    <a:cubicBezTo>
                      <a:pt x="2334" y="4775"/>
                      <a:pt x="2203" y="4715"/>
                      <a:pt x="2084" y="4656"/>
                    </a:cubicBezTo>
                    <a:cubicBezTo>
                      <a:pt x="2054" y="4644"/>
                      <a:pt x="2021" y="4638"/>
                      <a:pt x="1989" y="4638"/>
                    </a:cubicBezTo>
                    <a:cubicBezTo>
                      <a:pt x="1956" y="4638"/>
                      <a:pt x="1923" y="4644"/>
                      <a:pt x="1893" y="4656"/>
                    </a:cubicBezTo>
                    <a:lnTo>
                      <a:pt x="1358" y="5013"/>
                    </a:lnTo>
                    <a:cubicBezTo>
                      <a:pt x="1342" y="5023"/>
                      <a:pt x="1328" y="5029"/>
                      <a:pt x="1314" y="5029"/>
                    </a:cubicBezTo>
                    <a:cubicBezTo>
                      <a:pt x="1298" y="5029"/>
                      <a:pt x="1282" y="5020"/>
                      <a:pt x="1262" y="5001"/>
                    </a:cubicBezTo>
                    <a:lnTo>
                      <a:pt x="1012" y="4751"/>
                    </a:lnTo>
                    <a:cubicBezTo>
                      <a:pt x="977" y="4715"/>
                      <a:pt x="977" y="4691"/>
                      <a:pt x="1000" y="4656"/>
                    </a:cubicBezTo>
                    <a:lnTo>
                      <a:pt x="1346" y="4120"/>
                    </a:lnTo>
                    <a:cubicBezTo>
                      <a:pt x="1393" y="4060"/>
                      <a:pt x="1393" y="3989"/>
                      <a:pt x="1346" y="3929"/>
                    </a:cubicBezTo>
                    <a:cubicBezTo>
                      <a:pt x="1274" y="3798"/>
                      <a:pt x="1215" y="3667"/>
                      <a:pt x="1191" y="3524"/>
                    </a:cubicBezTo>
                    <a:cubicBezTo>
                      <a:pt x="1167" y="3465"/>
                      <a:pt x="1108" y="3405"/>
                      <a:pt x="1048" y="3393"/>
                    </a:cubicBezTo>
                    <a:lnTo>
                      <a:pt x="417" y="3263"/>
                    </a:lnTo>
                    <a:cubicBezTo>
                      <a:pt x="381" y="3263"/>
                      <a:pt x="357" y="3227"/>
                      <a:pt x="357" y="3191"/>
                    </a:cubicBezTo>
                    <a:lnTo>
                      <a:pt x="357" y="2846"/>
                    </a:lnTo>
                    <a:cubicBezTo>
                      <a:pt x="357" y="2810"/>
                      <a:pt x="381" y="2786"/>
                      <a:pt x="417" y="2774"/>
                    </a:cubicBezTo>
                    <a:lnTo>
                      <a:pt x="453" y="2751"/>
                    </a:lnTo>
                    <a:cubicBezTo>
                      <a:pt x="560" y="2739"/>
                      <a:pt x="619" y="2631"/>
                      <a:pt x="608" y="2548"/>
                    </a:cubicBezTo>
                    <a:cubicBezTo>
                      <a:pt x="597" y="2450"/>
                      <a:pt x="506" y="2392"/>
                      <a:pt x="427" y="2392"/>
                    </a:cubicBezTo>
                    <a:cubicBezTo>
                      <a:pt x="419" y="2392"/>
                      <a:pt x="412" y="2392"/>
                      <a:pt x="405" y="2393"/>
                    </a:cubicBezTo>
                    <a:lnTo>
                      <a:pt x="357" y="2417"/>
                    </a:lnTo>
                    <a:cubicBezTo>
                      <a:pt x="143" y="2453"/>
                      <a:pt x="0" y="2631"/>
                      <a:pt x="0" y="2846"/>
                    </a:cubicBezTo>
                    <a:lnTo>
                      <a:pt x="0" y="3191"/>
                    </a:lnTo>
                    <a:cubicBezTo>
                      <a:pt x="0" y="3393"/>
                      <a:pt x="143" y="3572"/>
                      <a:pt x="357" y="3620"/>
                    </a:cubicBezTo>
                    <a:lnTo>
                      <a:pt x="893" y="3727"/>
                    </a:lnTo>
                    <a:cubicBezTo>
                      <a:pt x="917" y="3810"/>
                      <a:pt x="965" y="3917"/>
                      <a:pt x="1012" y="4001"/>
                    </a:cubicBezTo>
                    <a:lnTo>
                      <a:pt x="715" y="4453"/>
                    </a:lnTo>
                    <a:cubicBezTo>
                      <a:pt x="596" y="4632"/>
                      <a:pt x="619" y="4858"/>
                      <a:pt x="774" y="5001"/>
                    </a:cubicBezTo>
                    <a:lnTo>
                      <a:pt x="1024" y="5251"/>
                    </a:lnTo>
                    <a:cubicBezTo>
                      <a:pt x="1112" y="5339"/>
                      <a:pt x="1227" y="5381"/>
                      <a:pt x="1338" y="5381"/>
                    </a:cubicBezTo>
                    <a:cubicBezTo>
                      <a:pt x="1423" y="5381"/>
                      <a:pt x="1505" y="5357"/>
                      <a:pt x="1572" y="5310"/>
                    </a:cubicBezTo>
                    <a:lnTo>
                      <a:pt x="2024" y="5013"/>
                    </a:lnTo>
                    <a:cubicBezTo>
                      <a:pt x="2108" y="5060"/>
                      <a:pt x="2203" y="5108"/>
                      <a:pt x="2310" y="5132"/>
                    </a:cubicBezTo>
                    <a:lnTo>
                      <a:pt x="2405" y="5668"/>
                    </a:lnTo>
                    <a:cubicBezTo>
                      <a:pt x="2453" y="5882"/>
                      <a:pt x="2632" y="6025"/>
                      <a:pt x="2846" y="6025"/>
                    </a:cubicBezTo>
                    <a:lnTo>
                      <a:pt x="3179" y="6025"/>
                    </a:lnTo>
                    <a:cubicBezTo>
                      <a:pt x="3394" y="6025"/>
                      <a:pt x="3572" y="5882"/>
                      <a:pt x="3620" y="5668"/>
                    </a:cubicBezTo>
                    <a:lnTo>
                      <a:pt x="3715" y="5132"/>
                    </a:lnTo>
                    <a:cubicBezTo>
                      <a:pt x="3810" y="5108"/>
                      <a:pt x="3917" y="5060"/>
                      <a:pt x="4001" y="5013"/>
                    </a:cubicBezTo>
                    <a:lnTo>
                      <a:pt x="4453" y="5310"/>
                    </a:lnTo>
                    <a:cubicBezTo>
                      <a:pt x="4529" y="5361"/>
                      <a:pt x="4611" y="5386"/>
                      <a:pt x="4692" y="5386"/>
                    </a:cubicBezTo>
                    <a:cubicBezTo>
                      <a:pt x="4803" y="5386"/>
                      <a:pt x="4912" y="5340"/>
                      <a:pt x="5001" y="5251"/>
                    </a:cubicBezTo>
                    <a:lnTo>
                      <a:pt x="5251" y="5001"/>
                    </a:lnTo>
                    <a:cubicBezTo>
                      <a:pt x="5406" y="4858"/>
                      <a:pt x="5418" y="4620"/>
                      <a:pt x="5310" y="4453"/>
                    </a:cubicBezTo>
                    <a:lnTo>
                      <a:pt x="5013" y="4001"/>
                    </a:lnTo>
                    <a:cubicBezTo>
                      <a:pt x="5060" y="3917"/>
                      <a:pt x="5108" y="3822"/>
                      <a:pt x="5132" y="3727"/>
                    </a:cubicBezTo>
                    <a:lnTo>
                      <a:pt x="5668" y="3620"/>
                    </a:lnTo>
                    <a:cubicBezTo>
                      <a:pt x="5882" y="3572"/>
                      <a:pt x="6025" y="3393"/>
                      <a:pt x="6025" y="3191"/>
                    </a:cubicBezTo>
                    <a:lnTo>
                      <a:pt x="6025" y="2846"/>
                    </a:lnTo>
                    <a:cubicBezTo>
                      <a:pt x="6001" y="2631"/>
                      <a:pt x="5846" y="2453"/>
                      <a:pt x="5644" y="2417"/>
                    </a:cubicBezTo>
                    <a:lnTo>
                      <a:pt x="5108" y="2310"/>
                    </a:lnTo>
                    <a:cubicBezTo>
                      <a:pt x="5072" y="2215"/>
                      <a:pt x="5025" y="2120"/>
                      <a:pt x="4989" y="2024"/>
                    </a:cubicBezTo>
                    <a:lnTo>
                      <a:pt x="5287" y="1584"/>
                    </a:lnTo>
                    <a:cubicBezTo>
                      <a:pt x="5406" y="1405"/>
                      <a:pt x="5370" y="1179"/>
                      <a:pt x="5227" y="1024"/>
                    </a:cubicBezTo>
                    <a:lnTo>
                      <a:pt x="4965" y="774"/>
                    </a:lnTo>
                    <a:cubicBezTo>
                      <a:pt x="4882" y="691"/>
                      <a:pt x="4766" y="648"/>
                      <a:pt x="4651" y="648"/>
                    </a:cubicBezTo>
                    <a:cubicBezTo>
                      <a:pt x="4569" y="648"/>
                      <a:pt x="4487" y="670"/>
                      <a:pt x="4418" y="715"/>
                    </a:cubicBezTo>
                    <a:lnTo>
                      <a:pt x="3977" y="1012"/>
                    </a:lnTo>
                    <a:cubicBezTo>
                      <a:pt x="3882" y="965"/>
                      <a:pt x="3786" y="929"/>
                      <a:pt x="3691" y="893"/>
                    </a:cubicBezTo>
                    <a:lnTo>
                      <a:pt x="3584" y="357"/>
                    </a:lnTo>
                    <a:cubicBezTo>
                      <a:pt x="3536" y="155"/>
                      <a:pt x="3358" y="0"/>
                      <a:pt x="31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183550" tIns="183550" rIns="183550" bIns="1835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354" name="Google Shape;8528;p88">
                <a:extLst>
                  <a:ext uri="{FF2B5EF4-FFF2-40B4-BE49-F238E27FC236}">
                    <a16:creationId xmlns:a16="http://schemas.microsoft.com/office/drawing/2014/main" id="{A9DB0901-1B77-600F-6D21-291ECF12C11F}"/>
                  </a:ext>
                </a:extLst>
              </p:cNvPr>
              <p:cNvSpPr/>
              <p:nvPr/>
            </p:nvSpPr>
            <p:spPr>
              <a:xfrm>
                <a:off x="2738867" y="2986895"/>
                <a:ext cx="65066" cy="65066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049" extrusionOk="0">
                    <a:moveTo>
                      <a:pt x="1025" y="0"/>
                    </a:moveTo>
                    <a:cubicBezTo>
                      <a:pt x="453" y="0"/>
                      <a:pt x="1" y="453"/>
                      <a:pt x="1" y="1024"/>
                    </a:cubicBezTo>
                    <a:cubicBezTo>
                      <a:pt x="1" y="1584"/>
                      <a:pt x="453" y="2048"/>
                      <a:pt x="1025" y="2048"/>
                    </a:cubicBezTo>
                    <a:cubicBezTo>
                      <a:pt x="1251" y="2048"/>
                      <a:pt x="1465" y="1977"/>
                      <a:pt x="1644" y="1846"/>
                    </a:cubicBezTo>
                    <a:cubicBezTo>
                      <a:pt x="1727" y="1786"/>
                      <a:pt x="1739" y="1667"/>
                      <a:pt x="1680" y="1584"/>
                    </a:cubicBezTo>
                    <a:cubicBezTo>
                      <a:pt x="1646" y="1543"/>
                      <a:pt x="1593" y="1522"/>
                      <a:pt x="1540" y="1522"/>
                    </a:cubicBezTo>
                    <a:cubicBezTo>
                      <a:pt x="1500" y="1522"/>
                      <a:pt x="1461" y="1534"/>
                      <a:pt x="1430" y="1560"/>
                    </a:cubicBezTo>
                    <a:cubicBezTo>
                      <a:pt x="1311" y="1644"/>
                      <a:pt x="1168" y="1691"/>
                      <a:pt x="1025" y="1691"/>
                    </a:cubicBezTo>
                    <a:cubicBezTo>
                      <a:pt x="668" y="1691"/>
                      <a:pt x="370" y="1393"/>
                      <a:pt x="370" y="1036"/>
                    </a:cubicBezTo>
                    <a:cubicBezTo>
                      <a:pt x="382" y="655"/>
                      <a:pt x="680" y="370"/>
                      <a:pt x="1037" y="370"/>
                    </a:cubicBezTo>
                    <a:cubicBezTo>
                      <a:pt x="1394" y="370"/>
                      <a:pt x="1692" y="667"/>
                      <a:pt x="1692" y="1024"/>
                    </a:cubicBezTo>
                    <a:cubicBezTo>
                      <a:pt x="1692" y="1132"/>
                      <a:pt x="1775" y="1203"/>
                      <a:pt x="1870" y="1203"/>
                    </a:cubicBezTo>
                    <a:cubicBezTo>
                      <a:pt x="1965" y="1203"/>
                      <a:pt x="2049" y="1108"/>
                      <a:pt x="2049" y="1024"/>
                    </a:cubicBezTo>
                    <a:cubicBezTo>
                      <a:pt x="2049" y="453"/>
                      <a:pt x="1584" y="0"/>
                      <a:pt x="102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183550" tIns="183550" rIns="183550" bIns="1835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  <p:sp>
            <p:nvSpPr>
              <p:cNvPr id="355" name="Google Shape;8529;p88">
                <a:extLst>
                  <a:ext uri="{FF2B5EF4-FFF2-40B4-BE49-F238E27FC236}">
                    <a16:creationId xmlns:a16="http://schemas.microsoft.com/office/drawing/2014/main" id="{F70DDDF8-A6D2-BFFE-AC15-DC6F0005E7AC}"/>
                  </a:ext>
                </a:extLst>
              </p:cNvPr>
              <p:cNvSpPr/>
              <p:nvPr/>
            </p:nvSpPr>
            <p:spPr>
              <a:xfrm>
                <a:off x="2604670" y="2851904"/>
                <a:ext cx="70718" cy="71131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40" extrusionOk="0">
                    <a:moveTo>
                      <a:pt x="1107" y="382"/>
                    </a:moveTo>
                    <a:cubicBezTo>
                      <a:pt x="1512" y="382"/>
                      <a:pt x="1858" y="715"/>
                      <a:pt x="1858" y="1120"/>
                    </a:cubicBezTo>
                    <a:cubicBezTo>
                      <a:pt x="1858" y="1525"/>
                      <a:pt x="1512" y="1870"/>
                      <a:pt x="1107" y="1870"/>
                    </a:cubicBezTo>
                    <a:cubicBezTo>
                      <a:pt x="691" y="1870"/>
                      <a:pt x="369" y="1525"/>
                      <a:pt x="369" y="1120"/>
                    </a:cubicBezTo>
                    <a:cubicBezTo>
                      <a:pt x="369" y="703"/>
                      <a:pt x="703" y="382"/>
                      <a:pt x="1107" y="382"/>
                    </a:cubicBezTo>
                    <a:close/>
                    <a:moveTo>
                      <a:pt x="1107" y="1"/>
                    </a:moveTo>
                    <a:cubicBezTo>
                      <a:pt x="500" y="1"/>
                      <a:pt x="0" y="513"/>
                      <a:pt x="0" y="1120"/>
                    </a:cubicBezTo>
                    <a:cubicBezTo>
                      <a:pt x="0" y="1727"/>
                      <a:pt x="500" y="2239"/>
                      <a:pt x="1107" y="2239"/>
                    </a:cubicBezTo>
                    <a:cubicBezTo>
                      <a:pt x="1727" y="2239"/>
                      <a:pt x="2227" y="1727"/>
                      <a:pt x="2227" y="1120"/>
                    </a:cubicBezTo>
                    <a:cubicBezTo>
                      <a:pt x="2227" y="513"/>
                      <a:pt x="1727" y="1"/>
                      <a:pt x="110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183550" tIns="183550" rIns="183550" bIns="1835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n-lt"/>
                </a:endParaRPr>
              </a:p>
            </p:txBody>
          </p:sp>
        </p:grpSp>
        <p:sp>
          <p:nvSpPr>
            <p:cNvPr id="359" name="Google Shape;8584;p88">
              <a:extLst>
                <a:ext uri="{FF2B5EF4-FFF2-40B4-BE49-F238E27FC236}">
                  <a16:creationId xmlns:a16="http://schemas.microsoft.com/office/drawing/2014/main" id="{3647B3E5-0BB1-D526-509E-9B694CFBC942}"/>
                </a:ext>
              </a:extLst>
            </p:cNvPr>
            <p:cNvSpPr/>
            <p:nvPr/>
          </p:nvSpPr>
          <p:spPr>
            <a:xfrm>
              <a:off x="1377777" y="2840570"/>
              <a:ext cx="397344" cy="400395"/>
            </a:xfrm>
            <a:custGeom>
              <a:avLst/>
              <a:gdLst/>
              <a:ahLst/>
              <a:cxnLst/>
              <a:rect l="l" t="t" r="r" b="b"/>
              <a:pathLst>
                <a:path w="10812" h="10811" extrusionOk="0">
                  <a:moveTo>
                    <a:pt x="2769" y="2858"/>
                  </a:moveTo>
                  <a:cubicBezTo>
                    <a:pt x="2830" y="2858"/>
                    <a:pt x="2892" y="2866"/>
                    <a:pt x="2954" y="2881"/>
                  </a:cubicBezTo>
                  <a:cubicBezTo>
                    <a:pt x="3251" y="2941"/>
                    <a:pt x="3489" y="3191"/>
                    <a:pt x="3549" y="3489"/>
                  </a:cubicBezTo>
                  <a:cubicBezTo>
                    <a:pt x="3608" y="3774"/>
                    <a:pt x="3501" y="4036"/>
                    <a:pt x="3275" y="4227"/>
                  </a:cubicBezTo>
                  <a:cubicBezTo>
                    <a:pt x="3132" y="4346"/>
                    <a:pt x="3037" y="4548"/>
                    <a:pt x="3037" y="4739"/>
                  </a:cubicBezTo>
                  <a:lnTo>
                    <a:pt x="3037" y="5084"/>
                  </a:lnTo>
                  <a:cubicBezTo>
                    <a:pt x="3037" y="5346"/>
                    <a:pt x="3263" y="5572"/>
                    <a:pt x="3525" y="5572"/>
                  </a:cubicBezTo>
                  <a:lnTo>
                    <a:pt x="5228" y="5572"/>
                  </a:lnTo>
                  <a:lnTo>
                    <a:pt x="5228" y="7263"/>
                  </a:lnTo>
                  <a:cubicBezTo>
                    <a:pt x="5228" y="7370"/>
                    <a:pt x="5156" y="7441"/>
                    <a:pt x="5049" y="7441"/>
                  </a:cubicBezTo>
                  <a:lnTo>
                    <a:pt x="4704" y="7441"/>
                  </a:lnTo>
                  <a:cubicBezTo>
                    <a:pt x="4597" y="7441"/>
                    <a:pt x="4513" y="7406"/>
                    <a:pt x="4442" y="7322"/>
                  </a:cubicBezTo>
                  <a:cubicBezTo>
                    <a:pt x="4225" y="7076"/>
                    <a:pt x="3925" y="6935"/>
                    <a:pt x="3599" y="6935"/>
                  </a:cubicBezTo>
                  <a:cubicBezTo>
                    <a:pt x="3532" y="6935"/>
                    <a:pt x="3463" y="6941"/>
                    <a:pt x="3394" y="6953"/>
                  </a:cubicBezTo>
                  <a:cubicBezTo>
                    <a:pt x="2965" y="7025"/>
                    <a:pt x="2620" y="7370"/>
                    <a:pt x="2537" y="7787"/>
                  </a:cubicBezTo>
                  <a:cubicBezTo>
                    <a:pt x="2453" y="8120"/>
                    <a:pt x="2549" y="8454"/>
                    <a:pt x="2751" y="8715"/>
                  </a:cubicBezTo>
                  <a:cubicBezTo>
                    <a:pt x="2965" y="8965"/>
                    <a:pt x="3275" y="9108"/>
                    <a:pt x="3608" y="9108"/>
                  </a:cubicBezTo>
                  <a:cubicBezTo>
                    <a:pt x="3930" y="9108"/>
                    <a:pt x="4227" y="8965"/>
                    <a:pt x="4442" y="8715"/>
                  </a:cubicBezTo>
                  <a:cubicBezTo>
                    <a:pt x="4501" y="8632"/>
                    <a:pt x="4585" y="8608"/>
                    <a:pt x="4692" y="8608"/>
                  </a:cubicBezTo>
                  <a:lnTo>
                    <a:pt x="5037" y="8608"/>
                  </a:lnTo>
                  <a:cubicBezTo>
                    <a:pt x="5132" y="8608"/>
                    <a:pt x="5216" y="8680"/>
                    <a:pt x="5216" y="8787"/>
                  </a:cubicBezTo>
                  <a:lnTo>
                    <a:pt x="5216" y="10501"/>
                  </a:lnTo>
                  <a:lnTo>
                    <a:pt x="846" y="10501"/>
                  </a:lnTo>
                  <a:cubicBezTo>
                    <a:pt x="572" y="10501"/>
                    <a:pt x="334" y="10263"/>
                    <a:pt x="334" y="9977"/>
                  </a:cubicBezTo>
                  <a:lnTo>
                    <a:pt x="334" y="5572"/>
                  </a:lnTo>
                  <a:lnTo>
                    <a:pt x="2025" y="5572"/>
                  </a:lnTo>
                  <a:cubicBezTo>
                    <a:pt x="2299" y="5572"/>
                    <a:pt x="2513" y="5346"/>
                    <a:pt x="2513" y="5084"/>
                  </a:cubicBezTo>
                  <a:lnTo>
                    <a:pt x="2513" y="4727"/>
                  </a:lnTo>
                  <a:cubicBezTo>
                    <a:pt x="2513" y="4513"/>
                    <a:pt x="2430" y="4334"/>
                    <a:pt x="2299" y="4215"/>
                  </a:cubicBezTo>
                  <a:cubicBezTo>
                    <a:pt x="2120" y="4072"/>
                    <a:pt x="2013" y="3858"/>
                    <a:pt x="2013" y="3620"/>
                  </a:cubicBezTo>
                  <a:cubicBezTo>
                    <a:pt x="2013" y="3381"/>
                    <a:pt x="2120" y="3179"/>
                    <a:pt x="2299" y="3024"/>
                  </a:cubicBezTo>
                  <a:cubicBezTo>
                    <a:pt x="2431" y="2919"/>
                    <a:pt x="2596" y="2858"/>
                    <a:pt x="2769" y="2858"/>
                  </a:cubicBezTo>
                  <a:close/>
                  <a:moveTo>
                    <a:pt x="10014" y="298"/>
                  </a:moveTo>
                  <a:cubicBezTo>
                    <a:pt x="10300" y="298"/>
                    <a:pt x="10538" y="536"/>
                    <a:pt x="10538" y="822"/>
                  </a:cubicBezTo>
                  <a:lnTo>
                    <a:pt x="10538" y="5239"/>
                  </a:lnTo>
                  <a:lnTo>
                    <a:pt x="10312" y="5239"/>
                  </a:lnTo>
                  <a:cubicBezTo>
                    <a:pt x="10228" y="5239"/>
                    <a:pt x="10157" y="5322"/>
                    <a:pt x="10157" y="5406"/>
                  </a:cubicBezTo>
                  <a:cubicBezTo>
                    <a:pt x="10157" y="5501"/>
                    <a:pt x="10228" y="5572"/>
                    <a:pt x="10312" y="5572"/>
                  </a:cubicBezTo>
                  <a:lnTo>
                    <a:pt x="10490" y="5572"/>
                  </a:lnTo>
                  <a:lnTo>
                    <a:pt x="10490" y="9977"/>
                  </a:lnTo>
                  <a:cubicBezTo>
                    <a:pt x="10490" y="10263"/>
                    <a:pt x="10252" y="10501"/>
                    <a:pt x="9978" y="10501"/>
                  </a:cubicBezTo>
                  <a:lnTo>
                    <a:pt x="5573" y="10501"/>
                  </a:lnTo>
                  <a:lnTo>
                    <a:pt x="5573" y="8799"/>
                  </a:lnTo>
                  <a:cubicBezTo>
                    <a:pt x="5573" y="8537"/>
                    <a:pt x="5347" y="8311"/>
                    <a:pt x="5073" y="8311"/>
                  </a:cubicBezTo>
                  <a:lnTo>
                    <a:pt x="4739" y="8311"/>
                  </a:lnTo>
                  <a:cubicBezTo>
                    <a:pt x="4525" y="8311"/>
                    <a:pt x="4347" y="8394"/>
                    <a:pt x="4227" y="8537"/>
                  </a:cubicBezTo>
                  <a:cubicBezTo>
                    <a:pt x="4085" y="8715"/>
                    <a:pt x="3870" y="8811"/>
                    <a:pt x="3632" y="8811"/>
                  </a:cubicBezTo>
                  <a:cubicBezTo>
                    <a:pt x="3394" y="8811"/>
                    <a:pt x="3192" y="8715"/>
                    <a:pt x="3037" y="8537"/>
                  </a:cubicBezTo>
                  <a:cubicBezTo>
                    <a:pt x="2894" y="8358"/>
                    <a:pt x="2834" y="8120"/>
                    <a:pt x="2894" y="7882"/>
                  </a:cubicBezTo>
                  <a:cubicBezTo>
                    <a:pt x="2954" y="7584"/>
                    <a:pt x="3204" y="7346"/>
                    <a:pt x="3501" y="7287"/>
                  </a:cubicBezTo>
                  <a:cubicBezTo>
                    <a:pt x="3557" y="7275"/>
                    <a:pt x="3612" y="7269"/>
                    <a:pt x="3665" y="7269"/>
                  </a:cubicBezTo>
                  <a:cubicBezTo>
                    <a:pt x="3887" y="7269"/>
                    <a:pt x="4086" y="7367"/>
                    <a:pt x="4239" y="7549"/>
                  </a:cubicBezTo>
                  <a:cubicBezTo>
                    <a:pt x="4358" y="7703"/>
                    <a:pt x="4561" y="7787"/>
                    <a:pt x="4751" y="7787"/>
                  </a:cubicBezTo>
                  <a:lnTo>
                    <a:pt x="5097" y="7787"/>
                  </a:lnTo>
                  <a:cubicBezTo>
                    <a:pt x="5359" y="7787"/>
                    <a:pt x="5585" y="7561"/>
                    <a:pt x="5585" y="7299"/>
                  </a:cubicBezTo>
                  <a:lnTo>
                    <a:pt x="5585" y="5596"/>
                  </a:lnTo>
                  <a:lnTo>
                    <a:pt x="7275" y="5596"/>
                  </a:lnTo>
                  <a:cubicBezTo>
                    <a:pt x="7383" y="5596"/>
                    <a:pt x="7454" y="5679"/>
                    <a:pt x="7454" y="5775"/>
                  </a:cubicBezTo>
                  <a:lnTo>
                    <a:pt x="7454" y="6120"/>
                  </a:lnTo>
                  <a:cubicBezTo>
                    <a:pt x="7454" y="6227"/>
                    <a:pt x="7418" y="6310"/>
                    <a:pt x="7335" y="6394"/>
                  </a:cubicBezTo>
                  <a:cubicBezTo>
                    <a:pt x="7037" y="6644"/>
                    <a:pt x="6894" y="7025"/>
                    <a:pt x="6966" y="7430"/>
                  </a:cubicBezTo>
                  <a:cubicBezTo>
                    <a:pt x="7037" y="7858"/>
                    <a:pt x="7383" y="8203"/>
                    <a:pt x="7799" y="8299"/>
                  </a:cubicBezTo>
                  <a:cubicBezTo>
                    <a:pt x="7871" y="8311"/>
                    <a:pt x="7954" y="8323"/>
                    <a:pt x="8037" y="8323"/>
                  </a:cubicBezTo>
                  <a:cubicBezTo>
                    <a:pt x="8288" y="8323"/>
                    <a:pt x="8526" y="8239"/>
                    <a:pt x="8728" y="8084"/>
                  </a:cubicBezTo>
                  <a:cubicBezTo>
                    <a:pt x="8978" y="7882"/>
                    <a:pt x="9121" y="7561"/>
                    <a:pt x="9121" y="7239"/>
                  </a:cubicBezTo>
                  <a:cubicBezTo>
                    <a:pt x="9121" y="6906"/>
                    <a:pt x="8978" y="6608"/>
                    <a:pt x="8728" y="6406"/>
                  </a:cubicBezTo>
                  <a:cubicBezTo>
                    <a:pt x="8645" y="6346"/>
                    <a:pt x="8621" y="6251"/>
                    <a:pt x="8621" y="6132"/>
                  </a:cubicBezTo>
                  <a:lnTo>
                    <a:pt x="8621" y="5798"/>
                  </a:lnTo>
                  <a:cubicBezTo>
                    <a:pt x="8621" y="5691"/>
                    <a:pt x="8692" y="5620"/>
                    <a:pt x="8799" y="5620"/>
                  </a:cubicBezTo>
                  <a:lnTo>
                    <a:pt x="9645" y="5620"/>
                  </a:lnTo>
                  <a:cubicBezTo>
                    <a:pt x="9740" y="5620"/>
                    <a:pt x="9812" y="5536"/>
                    <a:pt x="9812" y="5453"/>
                  </a:cubicBezTo>
                  <a:cubicBezTo>
                    <a:pt x="9812" y="5358"/>
                    <a:pt x="9740" y="5286"/>
                    <a:pt x="9645" y="5286"/>
                  </a:cubicBezTo>
                  <a:lnTo>
                    <a:pt x="8799" y="5286"/>
                  </a:lnTo>
                  <a:cubicBezTo>
                    <a:pt x="8526" y="5286"/>
                    <a:pt x="8311" y="5513"/>
                    <a:pt x="8311" y="5775"/>
                  </a:cubicBezTo>
                  <a:lnTo>
                    <a:pt x="8311" y="6120"/>
                  </a:lnTo>
                  <a:cubicBezTo>
                    <a:pt x="8311" y="6334"/>
                    <a:pt x="8395" y="6513"/>
                    <a:pt x="8526" y="6632"/>
                  </a:cubicBezTo>
                  <a:cubicBezTo>
                    <a:pt x="8704" y="6775"/>
                    <a:pt x="8811" y="6989"/>
                    <a:pt x="8811" y="7227"/>
                  </a:cubicBezTo>
                  <a:cubicBezTo>
                    <a:pt x="8811" y="7465"/>
                    <a:pt x="8704" y="7668"/>
                    <a:pt x="8526" y="7822"/>
                  </a:cubicBezTo>
                  <a:cubicBezTo>
                    <a:pt x="8394" y="7928"/>
                    <a:pt x="8229" y="7988"/>
                    <a:pt x="8056" y="7988"/>
                  </a:cubicBezTo>
                  <a:cubicBezTo>
                    <a:pt x="7995" y="7988"/>
                    <a:pt x="7933" y="7981"/>
                    <a:pt x="7871" y="7965"/>
                  </a:cubicBezTo>
                  <a:cubicBezTo>
                    <a:pt x="7573" y="7906"/>
                    <a:pt x="7335" y="7656"/>
                    <a:pt x="7275" y="7358"/>
                  </a:cubicBezTo>
                  <a:cubicBezTo>
                    <a:pt x="7216" y="7072"/>
                    <a:pt x="7323" y="6810"/>
                    <a:pt x="7549" y="6608"/>
                  </a:cubicBezTo>
                  <a:cubicBezTo>
                    <a:pt x="7692" y="6489"/>
                    <a:pt x="7787" y="6298"/>
                    <a:pt x="7787" y="6108"/>
                  </a:cubicBezTo>
                  <a:lnTo>
                    <a:pt x="7787" y="5763"/>
                  </a:lnTo>
                  <a:cubicBezTo>
                    <a:pt x="7787" y="5501"/>
                    <a:pt x="7561" y="5275"/>
                    <a:pt x="7287" y="5275"/>
                  </a:cubicBezTo>
                  <a:lnTo>
                    <a:pt x="5597" y="5275"/>
                  </a:lnTo>
                  <a:lnTo>
                    <a:pt x="5597" y="3572"/>
                  </a:lnTo>
                  <a:cubicBezTo>
                    <a:pt x="5597" y="3477"/>
                    <a:pt x="5668" y="3393"/>
                    <a:pt x="5775" y="3393"/>
                  </a:cubicBezTo>
                  <a:lnTo>
                    <a:pt x="6121" y="3393"/>
                  </a:lnTo>
                  <a:cubicBezTo>
                    <a:pt x="6216" y="3393"/>
                    <a:pt x="6311" y="3441"/>
                    <a:pt x="6383" y="3512"/>
                  </a:cubicBezTo>
                  <a:cubicBezTo>
                    <a:pt x="6592" y="3762"/>
                    <a:pt x="6901" y="3911"/>
                    <a:pt x="7234" y="3911"/>
                  </a:cubicBezTo>
                  <a:cubicBezTo>
                    <a:pt x="7299" y="3911"/>
                    <a:pt x="7364" y="3905"/>
                    <a:pt x="7430" y="3893"/>
                  </a:cubicBezTo>
                  <a:cubicBezTo>
                    <a:pt x="7859" y="3810"/>
                    <a:pt x="8204" y="3477"/>
                    <a:pt x="8288" y="3060"/>
                  </a:cubicBezTo>
                  <a:cubicBezTo>
                    <a:pt x="8359" y="2727"/>
                    <a:pt x="8276" y="2381"/>
                    <a:pt x="8061" y="2131"/>
                  </a:cubicBezTo>
                  <a:cubicBezTo>
                    <a:pt x="7859" y="1881"/>
                    <a:pt x="7549" y="1726"/>
                    <a:pt x="7216" y="1726"/>
                  </a:cubicBezTo>
                  <a:cubicBezTo>
                    <a:pt x="6894" y="1726"/>
                    <a:pt x="6597" y="1881"/>
                    <a:pt x="6383" y="2131"/>
                  </a:cubicBezTo>
                  <a:cubicBezTo>
                    <a:pt x="6323" y="2203"/>
                    <a:pt x="6240" y="2238"/>
                    <a:pt x="6132" y="2238"/>
                  </a:cubicBezTo>
                  <a:lnTo>
                    <a:pt x="5787" y="2238"/>
                  </a:lnTo>
                  <a:cubicBezTo>
                    <a:pt x="5680" y="2238"/>
                    <a:pt x="5609" y="2167"/>
                    <a:pt x="5609" y="2060"/>
                  </a:cubicBezTo>
                  <a:lnTo>
                    <a:pt x="5609" y="1215"/>
                  </a:lnTo>
                  <a:cubicBezTo>
                    <a:pt x="5609" y="1119"/>
                    <a:pt x="5537" y="1048"/>
                    <a:pt x="5442" y="1048"/>
                  </a:cubicBezTo>
                  <a:cubicBezTo>
                    <a:pt x="5359" y="1048"/>
                    <a:pt x="5287" y="1119"/>
                    <a:pt x="5287" y="1215"/>
                  </a:cubicBezTo>
                  <a:lnTo>
                    <a:pt x="5287" y="2060"/>
                  </a:lnTo>
                  <a:cubicBezTo>
                    <a:pt x="5287" y="2322"/>
                    <a:pt x="5501" y="2548"/>
                    <a:pt x="5775" y="2548"/>
                  </a:cubicBezTo>
                  <a:lnTo>
                    <a:pt x="6121" y="2548"/>
                  </a:lnTo>
                  <a:cubicBezTo>
                    <a:pt x="6323" y="2548"/>
                    <a:pt x="6502" y="2465"/>
                    <a:pt x="6621" y="2322"/>
                  </a:cubicBezTo>
                  <a:cubicBezTo>
                    <a:pt x="6775" y="2143"/>
                    <a:pt x="6978" y="2048"/>
                    <a:pt x="7216" y="2048"/>
                  </a:cubicBezTo>
                  <a:cubicBezTo>
                    <a:pt x="7454" y="2048"/>
                    <a:pt x="7668" y="2143"/>
                    <a:pt x="7811" y="2322"/>
                  </a:cubicBezTo>
                  <a:cubicBezTo>
                    <a:pt x="7966" y="2500"/>
                    <a:pt x="8026" y="2739"/>
                    <a:pt x="7966" y="2977"/>
                  </a:cubicBezTo>
                  <a:cubicBezTo>
                    <a:pt x="7907" y="3274"/>
                    <a:pt x="7656" y="3512"/>
                    <a:pt x="7359" y="3572"/>
                  </a:cubicBezTo>
                  <a:cubicBezTo>
                    <a:pt x="7303" y="3584"/>
                    <a:pt x="7248" y="3589"/>
                    <a:pt x="7193" y="3589"/>
                  </a:cubicBezTo>
                  <a:cubicBezTo>
                    <a:pt x="6969" y="3589"/>
                    <a:pt x="6762" y="3492"/>
                    <a:pt x="6609" y="3310"/>
                  </a:cubicBezTo>
                  <a:cubicBezTo>
                    <a:pt x="6490" y="3155"/>
                    <a:pt x="6299" y="3072"/>
                    <a:pt x="6097" y="3072"/>
                  </a:cubicBezTo>
                  <a:lnTo>
                    <a:pt x="5763" y="3072"/>
                  </a:lnTo>
                  <a:cubicBezTo>
                    <a:pt x="5490" y="3072"/>
                    <a:pt x="5275" y="3298"/>
                    <a:pt x="5275" y="3560"/>
                  </a:cubicBezTo>
                  <a:lnTo>
                    <a:pt x="5275" y="5263"/>
                  </a:lnTo>
                  <a:lnTo>
                    <a:pt x="3573" y="5263"/>
                  </a:lnTo>
                  <a:cubicBezTo>
                    <a:pt x="3465" y="5263"/>
                    <a:pt x="3394" y="5179"/>
                    <a:pt x="3394" y="5084"/>
                  </a:cubicBezTo>
                  <a:lnTo>
                    <a:pt x="3394" y="4727"/>
                  </a:lnTo>
                  <a:cubicBezTo>
                    <a:pt x="3394" y="4620"/>
                    <a:pt x="3442" y="4524"/>
                    <a:pt x="3513" y="4453"/>
                  </a:cubicBezTo>
                  <a:cubicBezTo>
                    <a:pt x="3811" y="4203"/>
                    <a:pt x="3954" y="3810"/>
                    <a:pt x="3882" y="3417"/>
                  </a:cubicBezTo>
                  <a:cubicBezTo>
                    <a:pt x="3811" y="2977"/>
                    <a:pt x="3465" y="2643"/>
                    <a:pt x="3049" y="2548"/>
                  </a:cubicBezTo>
                  <a:cubicBezTo>
                    <a:pt x="2973" y="2531"/>
                    <a:pt x="2896" y="2523"/>
                    <a:pt x="2820" y="2523"/>
                  </a:cubicBezTo>
                  <a:cubicBezTo>
                    <a:pt x="2570" y="2523"/>
                    <a:pt x="2323" y="2610"/>
                    <a:pt x="2132" y="2774"/>
                  </a:cubicBezTo>
                  <a:cubicBezTo>
                    <a:pt x="1870" y="2977"/>
                    <a:pt x="1727" y="3298"/>
                    <a:pt x="1727" y="3620"/>
                  </a:cubicBezTo>
                  <a:cubicBezTo>
                    <a:pt x="1727" y="3941"/>
                    <a:pt x="1870" y="4239"/>
                    <a:pt x="2132" y="4453"/>
                  </a:cubicBezTo>
                  <a:cubicBezTo>
                    <a:pt x="2203" y="4513"/>
                    <a:pt x="2227" y="4608"/>
                    <a:pt x="2227" y="4703"/>
                  </a:cubicBezTo>
                  <a:lnTo>
                    <a:pt x="2227" y="5048"/>
                  </a:lnTo>
                  <a:cubicBezTo>
                    <a:pt x="2227" y="5155"/>
                    <a:pt x="2156" y="5227"/>
                    <a:pt x="2049" y="5227"/>
                  </a:cubicBezTo>
                  <a:lnTo>
                    <a:pt x="358" y="5227"/>
                  </a:lnTo>
                  <a:lnTo>
                    <a:pt x="358" y="822"/>
                  </a:lnTo>
                  <a:cubicBezTo>
                    <a:pt x="358" y="536"/>
                    <a:pt x="596" y="298"/>
                    <a:pt x="882" y="298"/>
                  </a:cubicBezTo>
                  <a:lnTo>
                    <a:pt x="5287" y="298"/>
                  </a:lnTo>
                  <a:lnTo>
                    <a:pt x="5287" y="476"/>
                  </a:lnTo>
                  <a:cubicBezTo>
                    <a:pt x="5287" y="572"/>
                    <a:pt x="5359" y="643"/>
                    <a:pt x="5442" y="643"/>
                  </a:cubicBezTo>
                  <a:cubicBezTo>
                    <a:pt x="5537" y="643"/>
                    <a:pt x="5609" y="572"/>
                    <a:pt x="5609" y="476"/>
                  </a:cubicBezTo>
                  <a:lnTo>
                    <a:pt x="5609" y="298"/>
                  </a:lnTo>
                  <a:close/>
                  <a:moveTo>
                    <a:pt x="834" y="0"/>
                  </a:moveTo>
                  <a:cubicBezTo>
                    <a:pt x="370" y="0"/>
                    <a:pt x="1" y="381"/>
                    <a:pt x="1" y="834"/>
                  </a:cubicBezTo>
                  <a:lnTo>
                    <a:pt x="1" y="9977"/>
                  </a:lnTo>
                  <a:cubicBezTo>
                    <a:pt x="1" y="10442"/>
                    <a:pt x="370" y="10811"/>
                    <a:pt x="834" y="10811"/>
                  </a:cubicBezTo>
                  <a:lnTo>
                    <a:pt x="9978" y="10811"/>
                  </a:lnTo>
                  <a:cubicBezTo>
                    <a:pt x="10431" y="10811"/>
                    <a:pt x="10812" y="10442"/>
                    <a:pt x="10812" y="9977"/>
                  </a:cubicBezTo>
                  <a:lnTo>
                    <a:pt x="10812" y="834"/>
                  </a:lnTo>
                  <a:cubicBezTo>
                    <a:pt x="10812" y="381"/>
                    <a:pt x="10431" y="0"/>
                    <a:pt x="9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183550" tIns="183550" rIns="183550" bIns="1835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6338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62;p70">
            <a:extLst>
              <a:ext uri="{FF2B5EF4-FFF2-40B4-BE49-F238E27FC236}">
                <a16:creationId xmlns:a16="http://schemas.microsoft.com/office/drawing/2014/main" id="{E3266DAD-525D-0661-B0AF-9B23D1C16B0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3999" cy="690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9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lectrolize"/>
              <a:buNone/>
              <a:defRPr sz="3500" b="0" i="0" u="none" strike="noStrike" cap="none">
                <a:solidFill>
                  <a:schemeClr val="dk1"/>
                </a:solidFill>
                <a:latin typeface="Electrolize"/>
                <a:ea typeface="Electrolize"/>
                <a:cs typeface="Electrolize"/>
                <a:sym typeface="Electrolize"/>
              </a:defRPr>
            </a:lvl9pPr>
          </a:lstStyle>
          <a:p>
            <a:pPr algn="ctr"/>
            <a:r>
              <a:rPr lang="en-US" dirty="0">
                <a:solidFill>
                  <a:srgbClr val="0070C0"/>
                </a:solidFill>
                <a:latin typeface="+mn-lt"/>
              </a:rPr>
              <a:t>Data Preprocessing</a:t>
            </a:r>
          </a:p>
        </p:txBody>
      </p:sp>
      <p:sp>
        <p:nvSpPr>
          <p:cNvPr id="10" name="Google Shape;1406;p50">
            <a:extLst>
              <a:ext uri="{FF2B5EF4-FFF2-40B4-BE49-F238E27FC236}">
                <a16:creationId xmlns:a16="http://schemas.microsoft.com/office/drawing/2014/main" id="{75C95ED5-7D3D-80C6-61D8-336566A96D6F}"/>
              </a:ext>
            </a:extLst>
          </p:cNvPr>
          <p:cNvSpPr txBox="1">
            <a:spLocks/>
          </p:cNvSpPr>
          <p:nvPr/>
        </p:nvSpPr>
        <p:spPr>
          <a:xfrm>
            <a:off x="1040542" y="1128963"/>
            <a:ext cx="7636927" cy="2752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All the images are normalized to (400, 400) as the image data had variety of sizes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The images are rescaled to 1./255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The images are performed a specific image processing operation such as Random Flipping, Filter, Brightness and Contrast Adjustment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Face detect with Harr Cascade Classifier and save it 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endParaRPr lang="en-US" altLang="ja-JP" sz="1600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883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30;p72">
            <a:extLst>
              <a:ext uri="{FF2B5EF4-FFF2-40B4-BE49-F238E27FC236}">
                <a16:creationId xmlns:a16="http://schemas.microsoft.com/office/drawing/2014/main" id="{B1FEFC0D-BBA5-6211-CDB8-E89BA81DF0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8425543" cy="693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70C0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Acquiring Knowledge of Algorithms</a:t>
            </a:r>
            <a:endParaRPr sz="3200" dirty="0">
              <a:solidFill>
                <a:srgbClr val="0070C0"/>
              </a:solidFill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Google Shape;1406;p50">
            <a:extLst>
              <a:ext uri="{FF2B5EF4-FFF2-40B4-BE49-F238E27FC236}">
                <a16:creationId xmlns:a16="http://schemas.microsoft.com/office/drawing/2014/main" id="{50AA0A6C-63C9-344C-D9A3-7163A10FAD5C}"/>
              </a:ext>
            </a:extLst>
          </p:cNvPr>
          <p:cNvSpPr txBox="1">
            <a:spLocks/>
          </p:cNvSpPr>
          <p:nvPr/>
        </p:nvSpPr>
        <p:spPr>
          <a:xfrm>
            <a:off x="2549409" y="1150440"/>
            <a:ext cx="4780756" cy="257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</a:pPr>
            <a:r>
              <a:rPr lang="en-US" altLang="ja-JP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This four algorithms for prediction  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Artificial Neural Network (ANN)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Convolutional Neural Network(CNN)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Keras Sequential Model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r>
              <a:rPr lang="en-US" altLang="ja-JP" sz="1600" dirty="0" err="1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Haar</a:t>
            </a:r>
            <a:r>
              <a:rPr lang="en-US" altLang="ja-JP" sz="1600" dirty="0"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Cascade Classifier</a:t>
            </a:r>
          </a:p>
          <a:p>
            <a:pPr>
              <a:spcBef>
                <a:spcPts val="1600"/>
              </a:spcBef>
              <a:buClr>
                <a:srgbClr val="00B0F0"/>
              </a:buClr>
              <a:buFont typeface="Wingdings" panose="05000000000000000000" pitchFamily="2" charset="2"/>
              <a:buChar char="u"/>
            </a:pPr>
            <a:endParaRPr lang="en-US" altLang="ja-JP" sz="1600" dirty="0">
              <a:latin typeface="+mn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04522"/>
      </p:ext>
    </p:extLst>
  </p:cSld>
  <p:clrMapOvr>
    <a:masterClrMapping/>
  </p:clrMapOvr>
</p:sld>
</file>

<file path=ppt/theme/theme1.xml><?xml version="1.0" encoding="utf-8"?>
<a:theme xmlns:a="http://schemas.openxmlformats.org/drawingml/2006/main" name="South Korean Robotics &amp; AI History Lesson for College by Slidesgo">
  <a:themeElements>
    <a:clrScheme name="Simple Light">
      <a:dk1>
        <a:srgbClr val="434343"/>
      </a:dk1>
      <a:lt1>
        <a:srgbClr val="666666"/>
      </a:lt1>
      <a:dk2>
        <a:srgbClr val="C38382"/>
      </a:dk2>
      <a:lt2>
        <a:srgbClr val="D9A4A3"/>
      </a:lt2>
      <a:accent1>
        <a:srgbClr val="F7C4B1"/>
      </a:accent1>
      <a:accent2>
        <a:srgbClr val="E7A885"/>
      </a:accent2>
      <a:accent3>
        <a:srgbClr val="F2DDC7"/>
      </a:accent3>
      <a:accent4>
        <a:srgbClr val="A0A9B0"/>
      </a:accent4>
      <a:accent5>
        <a:srgbClr val="D0D1D5"/>
      </a:accent5>
      <a:accent6>
        <a:srgbClr val="FFFFFF"/>
      </a:accent6>
      <a:hlink>
        <a:srgbClr val="434343"/>
      </a:hlink>
      <a:folHlink>
        <a:srgbClr val="0097A7"/>
      </a:folHlink>
    </a:clrScheme>
    <a:fontScheme name="ユーザー定義 5">
      <a:majorFont>
        <a:latin typeface="Meiryo UI"/>
        <a:ea typeface="Meiryo UI"/>
        <a:cs typeface=""/>
      </a:majorFont>
      <a:minorFont>
        <a:latin typeface="Meiryo UI"/>
        <a:ea typeface="Meiryo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1529</TotalTime>
  <Words>1223</Words>
  <Application>Microsoft Office PowerPoint</Application>
  <PresentationFormat>画面に合わせる (16:9)</PresentationFormat>
  <Paragraphs>223</Paragraphs>
  <Slides>23</Slides>
  <Notes>23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31" baseType="lpstr">
      <vt:lpstr>Wingdings</vt:lpstr>
      <vt:lpstr>Cairo</vt:lpstr>
      <vt:lpstr>Meiryo UI</vt:lpstr>
      <vt:lpstr>Electrolize</vt:lpstr>
      <vt:lpstr>Lato</vt:lpstr>
      <vt:lpstr>Arial</vt:lpstr>
      <vt:lpstr>Montserrat</vt:lpstr>
      <vt:lpstr>South Korean Robotics &amp; AI History Lesson for College by Slidesgo</vt:lpstr>
      <vt:lpstr>SMART ATTENDANCE</vt:lpstr>
      <vt:lpstr>Our Team</vt:lpstr>
      <vt:lpstr>Project Timeline</vt:lpstr>
      <vt:lpstr>Introduction</vt:lpstr>
      <vt:lpstr>Motivation &amp; Objectives</vt:lpstr>
      <vt:lpstr>PowerPoint プレゼンテーション</vt:lpstr>
      <vt:lpstr>SA’s Processes</vt:lpstr>
      <vt:lpstr>PowerPoint プレゼンテーション</vt:lpstr>
      <vt:lpstr>Acquiring Knowledge of Algorithms</vt:lpstr>
      <vt:lpstr>What is ANN?</vt:lpstr>
      <vt:lpstr>What is CNN?</vt:lpstr>
      <vt:lpstr>What is Keras Sequential Model?</vt:lpstr>
      <vt:lpstr>What is Haar Cascade Classifier?</vt:lpstr>
      <vt:lpstr>Result of Experiments </vt:lpstr>
      <vt:lpstr>PowerPoint プレゼンテーション</vt:lpstr>
      <vt:lpstr>PowerPoint プレゼンテーション</vt:lpstr>
      <vt:lpstr>User Interface</vt:lpstr>
      <vt:lpstr>PowerPoint プレゼンテーション</vt:lpstr>
      <vt:lpstr>PowerPoint プレゼンテーション</vt:lpstr>
      <vt:lpstr>LIVE DEMO</vt:lpstr>
      <vt:lpstr>Q &amp; A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cp:lastModifiedBy>Nu Nu Hlaing</cp:lastModifiedBy>
  <cp:revision>27</cp:revision>
  <dcterms:modified xsi:type="dcterms:W3CDTF">2023-08-12T17:41:34Z</dcterms:modified>
</cp:coreProperties>
</file>